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1069" r:id="rId3"/>
    <p:sldId id="1070" r:id="rId4"/>
    <p:sldId id="1071" r:id="rId5"/>
    <p:sldId id="1073" r:id="rId6"/>
    <p:sldId id="1072" r:id="rId7"/>
    <p:sldId id="1088" r:id="rId8"/>
    <p:sldId id="1074" r:id="rId9"/>
    <p:sldId id="1075" r:id="rId10"/>
    <p:sldId id="1089" r:id="rId11"/>
    <p:sldId id="1101" r:id="rId12"/>
    <p:sldId id="1076" r:id="rId13"/>
    <p:sldId id="1090" r:id="rId14"/>
    <p:sldId id="1094" r:id="rId15"/>
    <p:sldId id="1093" r:id="rId16"/>
    <p:sldId id="1068" r:id="rId17"/>
    <p:sldId id="1077" r:id="rId18"/>
    <p:sldId id="1081" r:id="rId19"/>
    <p:sldId id="1082" r:id="rId20"/>
    <p:sldId id="1083" r:id="rId21"/>
    <p:sldId id="1084" r:id="rId22"/>
    <p:sldId id="275" r:id="rId23"/>
    <p:sldId id="1057" r:id="rId24"/>
    <p:sldId id="1058" r:id="rId25"/>
    <p:sldId id="1092" r:id="rId26"/>
    <p:sldId id="282" r:id="rId27"/>
    <p:sldId id="1067" r:id="rId28"/>
    <p:sldId id="1102" r:id="rId29"/>
    <p:sldId id="1086" r:id="rId30"/>
    <p:sldId id="1096" r:id="rId31"/>
    <p:sldId id="1091" r:id="rId32"/>
    <p:sldId id="1078" r:id="rId33"/>
    <p:sldId id="1080" r:id="rId34"/>
    <p:sldId id="1059" r:id="rId35"/>
    <p:sldId id="1087" r:id="rId36"/>
    <p:sldId id="1079" r:id="rId3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660"/>
  </p:normalViewPr>
  <p:slideViewPr>
    <p:cSldViewPr snapToGrid="0">
      <p:cViewPr varScale="1">
        <p:scale>
          <a:sx n="104" d="100"/>
          <a:sy n="104" d="100"/>
        </p:scale>
        <p:origin x="50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FA39A7FE-5F96-4791-8FCC-5E19014A88D6}" type="datetimeFigureOut">
              <a:rPr lang="en-US" smtClean="0"/>
              <a:t>11/5/2026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a:defRPr sz="1200"/>
            </a:lvl1pPr>
          </a:lstStyle>
          <a:p>
            <a:fld id="{B8FAD925-8761-451F-B0A1-0246920A7F81}" type="slidenum">
              <a:rPr lang="en-US" smtClean="0"/>
              <a:t>‹#›</a:t>
            </a:fld>
            <a:endParaRPr lang="en-US"/>
          </a:p>
        </p:txBody>
      </p:sp>
    </p:spTree>
    <p:extLst>
      <p:ext uri="{BB962C8B-B14F-4D97-AF65-F5344CB8AC3E}">
        <p14:creationId xmlns:p14="http://schemas.microsoft.com/office/powerpoint/2010/main" val="3892649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FAD925-8761-451F-B0A1-0246920A7F81}" type="slidenum">
              <a:rPr lang="en-US" smtClean="0"/>
              <a:t>29</a:t>
            </a:fld>
            <a:endParaRPr lang="en-US"/>
          </a:p>
        </p:txBody>
      </p:sp>
    </p:spTree>
    <p:extLst>
      <p:ext uri="{BB962C8B-B14F-4D97-AF65-F5344CB8AC3E}">
        <p14:creationId xmlns:p14="http://schemas.microsoft.com/office/powerpoint/2010/main" val="755210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2F3E8-9C5A-DC3E-0CCC-62E7ED6189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EF81DD-3133-D6E6-3C1F-24A2BF49B3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22FC35-5716-5665-03D8-672F6F6BC751}"/>
              </a:ext>
            </a:extLst>
          </p:cNvPr>
          <p:cNvSpPr>
            <a:spLocks noGrp="1"/>
          </p:cNvSpPr>
          <p:nvPr>
            <p:ph type="dt" sz="half" idx="10"/>
          </p:nvPr>
        </p:nvSpPr>
        <p:spPr/>
        <p:txBody>
          <a:bodyPr/>
          <a:lstStyle/>
          <a:p>
            <a:fld id="{03C48D77-F9E4-4683-B073-C126E605E841}" type="datetime1">
              <a:rPr lang="en-US" smtClean="0"/>
              <a:t>11/5/2026</a:t>
            </a:fld>
            <a:endParaRPr lang="en-US"/>
          </a:p>
        </p:txBody>
      </p:sp>
      <p:sp>
        <p:nvSpPr>
          <p:cNvPr id="5" name="Footer Placeholder 4">
            <a:extLst>
              <a:ext uri="{FF2B5EF4-FFF2-40B4-BE49-F238E27FC236}">
                <a16:creationId xmlns:a16="http://schemas.microsoft.com/office/drawing/2014/main" id="{29B4B38C-8C52-2407-BECF-160471C6A0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AFAD73-8E35-FA1B-1F4D-48398756A7A7}"/>
              </a:ext>
            </a:extLst>
          </p:cNvPr>
          <p:cNvSpPr>
            <a:spLocks noGrp="1"/>
          </p:cNvSpPr>
          <p:nvPr>
            <p:ph type="sldNum" sz="quarter" idx="12"/>
          </p:nvPr>
        </p:nvSpPr>
        <p:spPr/>
        <p:txBody>
          <a:bodyPr/>
          <a:lstStyle/>
          <a:p>
            <a:fld id="{2E0F7393-3E54-4036-BCA3-A975DB9EFB7F}" type="slidenum">
              <a:rPr lang="en-US" smtClean="0"/>
              <a:t>‹#›</a:t>
            </a:fld>
            <a:endParaRPr lang="en-US"/>
          </a:p>
        </p:txBody>
      </p:sp>
    </p:spTree>
    <p:extLst>
      <p:ext uri="{BB962C8B-B14F-4D97-AF65-F5344CB8AC3E}">
        <p14:creationId xmlns:p14="http://schemas.microsoft.com/office/powerpoint/2010/main" val="3661032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B4861-C250-C6C4-BD0F-2FFA04729D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2E0D57-76CF-6440-2733-3410AC7DC9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9FAA3-BEE0-8A50-D701-CEE1706588B6}"/>
              </a:ext>
            </a:extLst>
          </p:cNvPr>
          <p:cNvSpPr>
            <a:spLocks noGrp="1"/>
          </p:cNvSpPr>
          <p:nvPr>
            <p:ph type="dt" sz="half" idx="10"/>
          </p:nvPr>
        </p:nvSpPr>
        <p:spPr/>
        <p:txBody>
          <a:bodyPr/>
          <a:lstStyle/>
          <a:p>
            <a:fld id="{83C70C0F-3FAF-4EC5-990B-F121E2885A52}" type="datetime1">
              <a:rPr lang="en-US" smtClean="0"/>
              <a:t>11/5/2026</a:t>
            </a:fld>
            <a:endParaRPr lang="en-US"/>
          </a:p>
        </p:txBody>
      </p:sp>
      <p:sp>
        <p:nvSpPr>
          <p:cNvPr id="5" name="Footer Placeholder 4">
            <a:extLst>
              <a:ext uri="{FF2B5EF4-FFF2-40B4-BE49-F238E27FC236}">
                <a16:creationId xmlns:a16="http://schemas.microsoft.com/office/drawing/2014/main" id="{D29AA7F5-3658-EDFC-8F6C-1E4BD15906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199550-3402-F86E-DAF4-013F717FDCD5}"/>
              </a:ext>
            </a:extLst>
          </p:cNvPr>
          <p:cNvSpPr>
            <a:spLocks noGrp="1"/>
          </p:cNvSpPr>
          <p:nvPr>
            <p:ph type="sldNum" sz="quarter" idx="12"/>
          </p:nvPr>
        </p:nvSpPr>
        <p:spPr/>
        <p:txBody>
          <a:bodyPr/>
          <a:lstStyle/>
          <a:p>
            <a:fld id="{2E0F7393-3E54-4036-BCA3-A975DB9EFB7F}" type="slidenum">
              <a:rPr lang="en-US" smtClean="0"/>
              <a:t>‹#›</a:t>
            </a:fld>
            <a:endParaRPr lang="en-US"/>
          </a:p>
        </p:txBody>
      </p:sp>
    </p:spTree>
    <p:extLst>
      <p:ext uri="{BB962C8B-B14F-4D97-AF65-F5344CB8AC3E}">
        <p14:creationId xmlns:p14="http://schemas.microsoft.com/office/powerpoint/2010/main" val="2502826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6F560-E8B4-58D4-13D3-90C1C0FF1C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AC34F8A-0FC5-7398-EF30-A56CA0C142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8EB45D-83F4-8683-5582-B205DB73EC90}"/>
              </a:ext>
            </a:extLst>
          </p:cNvPr>
          <p:cNvSpPr>
            <a:spLocks noGrp="1"/>
          </p:cNvSpPr>
          <p:nvPr>
            <p:ph type="dt" sz="half" idx="10"/>
          </p:nvPr>
        </p:nvSpPr>
        <p:spPr/>
        <p:txBody>
          <a:bodyPr/>
          <a:lstStyle/>
          <a:p>
            <a:fld id="{32775895-4484-4E5B-8A0E-5B2CDA3F597D}" type="datetime1">
              <a:rPr lang="en-US" smtClean="0"/>
              <a:t>11/5/2026</a:t>
            </a:fld>
            <a:endParaRPr lang="en-US"/>
          </a:p>
        </p:txBody>
      </p:sp>
      <p:sp>
        <p:nvSpPr>
          <p:cNvPr id="5" name="Footer Placeholder 4">
            <a:extLst>
              <a:ext uri="{FF2B5EF4-FFF2-40B4-BE49-F238E27FC236}">
                <a16:creationId xmlns:a16="http://schemas.microsoft.com/office/drawing/2014/main" id="{C6F6AB73-277B-B069-E5B1-F9B2DE095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C90B3E-A8AF-E406-BB40-ED71AE6D0938}"/>
              </a:ext>
            </a:extLst>
          </p:cNvPr>
          <p:cNvSpPr>
            <a:spLocks noGrp="1"/>
          </p:cNvSpPr>
          <p:nvPr>
            <p:ph type="sldNum" sz="quarter" idx="12"/>
          </p:nvPr>
        </p:nvSpPr>
        <p:spPr/>
        <p:txBody>
          <a:bodyPr/>
          <a:lstStyle/>
          <a:p>
            <a:fld id="{2E0F7393-3E54-4036-BCA3-A975DB9EFB7F}" type="slidenum">
              <a:rPr lang="en-US" smtClean="0"/>
              <a:t>‹#›</a:t>
            </a:fld>
            <a:endParaRPr lang="en-US"/>
          </a:p>
        </p:txBody>
      </p:sp>
    </p:spTree>
    <p:extLst>
      <p:ext uri="{BB962C8B-B14F-4D97-AF65-F5344CB8AC3E}">
        <p14:creationId xmlns:p14="http://schemas.microsoft.com/office/powerpoint/2010/main" val="1232958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E73D9-8CC5-4FA2-DD3F-A6F3E75D5C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C481D7-8FB8-5AF7-D07D-8AC99AFD7D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8E2FB3-5386-2EAB-A2B6-505AAC7AD3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F7AA51-8041-2C07-6EEE-AFA363D1A844}"/>
              </a:ext>
            </a:extLst>
          </p:cNvPr>
          <p:cNvSpPr>
            <a:spLocks noGrp="1"/>
          </p:cNvSpPr>
          <p:nvPr>
            <p:ph type="dt" sz="half" idx="10"/>
          </p:nvPr>
        </p:nvSpPr>
        <p:spPr/>
        <p:txBody>
          <a:bodyPr/>
          <a:lstStyle/>
          <a:p>
            <a:fld id="{9A8D311C-3368-471E-83CB-A5710EBF7B1B}" type="datetime1">
              <a:rPr lang="en-US" smtClean="0"/>
              <a:t>11/5/2026</a:t>
            </a:fld>
            <a:endParaRPr lang="en-US"/>
          </a:p>
        </p:txBody>
      </p:sp>
      <p:sp>
        <p:nvSpPr>
          <p:cNvPr id="6" name="Footer Placeholder 5">
            <a:extLst>
              <a:ext uri="{FF2B5EF4-FFF2-40B4-BE49-F238E27FC236}">
                <a16:creationId xmlns:a16="http://schemas.microsoft.com/office/drawing/2014/main" id="{2DD036DF-30CA-E96A-E015-BF762BD978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E6D5B6-0BA1-CE24-469D-EFE97BEB75E3}"/>
              </a:ext>
            </a:extLst>
          </p:cNvPr>
          <p:cNvSpPr>
            <a:spLocks noGrp="1"/>
          </p:cNvSpPr>
          <p:nvPr>
            <p:ph type="sldNum" sz="quarter" idx="12"/>
          </p:nvPr>
        </p:nvSpPr>
        <p:spPr/>
        <p:txBody>
          <a:bodyPr/>
          <a:lstStyle/>
          <a:p>
            <a:fld id="{2E0F7393-3E54-4036-BCA3-A975DB9EFB7F}" type="slidenum">
              <a:rPr lang="en-US" smtClean="0"/>
              <a:t>‹#›</a:t>
            </a:fld>
            <a:endParaRPr lang="en-US"/>
          </a:p>
        </p:txBody>
      </p:sp>
    </p:spTree>
    <p:extLst>
      <p:ext uri="{BB962C8B-B14F-4D97-AF65-F5344CB8AC3E}">
        <p14:creationId xmlns:p14="http://schemas.microsoft.com/office/powerpoint/2010/main" val="3043353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6FFB6-0A66-B580-5272-AA8CA8B426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377A547-3C2F-F380-1A4D-8031711726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E26B91-E772-2972-9469-E1E69E3E51B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5B3124-0BD2-B5D5-5EA4-8D78723B2B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026EE2-6621-F2AC-F17B-BB46EA803F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29CEACE-C384-1CF3-590B-B65E09F6352E}"/>
              </a:ext>
            </a:extLst>
          </p:cNvPr>
          <p:cNvSpPr>
            <a:spLocks noGrp="1"/>
          </p:cNvSpPr>
          <p:nvPr>
            <p:ph type="dt" sz="half" idx="10"/>
          </p:nvPr>
        </p:nvSpPr>
        <p:spPr/>
        <p:txBody>
          <a:bodyPr/>
          <a:lstStyle/>
          <a:p>
            <a:fld id="{A9480DF2-70C5-4A99-A18D-75137A789C3E}" type="datetime1">
              <a:rPr lang="en-US" smtClean="0"/>
              <a:t>11/5/2026</a:t>
            </a:fld>
            <a:endParaRPr lang="en-US"/>
          </a:p>
        </p:txBody>
      </p:sp>
      <p:sp>
        <p:nvSpPr>
          <p:cNvPr id="8" name="Footer Placeholder 7">
            <a:extLst>
              <a:ext uri="{FF2B5EF4-FFF2-40B4-BE49-F238E27FC236}">
                <a16:creationId xmlns:a16="http://schemas.microsoft.com/office/drawing/2014/main" id="{2BB2023A-BA8E-51E8-274C-E8040F710E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B702B4-6F3B-FA5B-58F6-067A16E30F57}"/>
              </a:ext>
            </a:extLst>
          </p:cNvPr>
          <p:cNvSpPr>
            <a:spLocks noGrp="1"/>
          </p:cNvSpPr>
          <p:nvPr>
            <p:ph type="sldNum" sz="quarter" idx="12"/>
          </p:nvPr>
        </p:nvSpPr>
        <p:spPr/>
        <p:txBody>
          <a:bodyPr/>
          <a:lstStyle/>
          <a:p>
            <a:fld id="{2E0F7393-3E54-4036-BCA3-A975DB9EFB7F}" type="slidenum">
              <a:rPr lang="en-US" smtClean="0"/>
              <a:t>‹#›</a:t>
            </a:fld>
            <a:endParaRPr lang="en-US"/>
          </a:p>
        </p:txBody>
      </p:sp>
    </p:spTree>
    <p:extLst>
      <p:ext uri="{BB962C8B-B14F-4D97-AF65-F5344CB8AC3E}">
        <p14:creationId xmlns:p14="http://schemas.microsoft.com/office/powerpoint/2010/main" val="785992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91FB2-EFBA-CF2E-4053-933DB2F8A2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25C70E6-2843-66BF-5464-5A72DB5E1A6D}"/>
              </a:ext>
            </a:extLst>
          </p:cNvPr>
          <p:cNvSpPr>
            <a:spLocks noGrp="1"/>
          </p:cNvSpPr>
          <p:nvPr>
            <p:ph type="dt" sz="half" idx="10"/>
          </p:nvPr>
        </p:nvSpPr>
        <p:spPr/>
        <p:txBody>
          <a:bodyPr/>
          <a:lstStyle/>
          <a:p>
            <a:fld id="{7FE3CEE5-48C1-40D0-8986-1141F1C18A5A}" type="datetime1">
              <a:rPr lang="en-US" smtClean="0"/>
              <a:t>11/5/2026</a:t>
            </a:fld>
            <a:endParaRPr lang="en-US"/>
          </a:p>
        </p:txBody>
      </p:sp>
      <p:sp>
        <p:nvSpPr>
          <p:cNvPr id="4" name="Footer Placeholder 3">
            <a:extLst>
              <a:ext uri="{FF2B5EF4-FFF2-40B4-BE49-F238E27FC236}">
                <a16:creationId xmlns:a16="http://schemas.microsoft.com/office/drawing/2014/main" id="{E1A35BA3-1E52-0C9C-8E86-DD2B741C40E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B9E11C3-20CA-980F-5D27-C130521EF88D}"/>
              </a:ext>
            </a:extLst>
          </p:cNvPr>
          <p:cNvSpPr>
            <a:spLocks noGrp="1"/>
          </p:cNvSpPr>
          <p:nvPr>
            <p:ph type="sldNum" sz="quarter" idx="12"/>
          </p:nvPr>
        </p:nvSpPr>
        <p:spPr/>
        <p:txBody>
          <a:bodyPr/>
          <a:lstStyle/>
          <a:p>
            <a:fld id="{2E0F7393-3E54-4036-BCA3-A975DB9EFB7F}" type="slidenum">
              <a:rPr lang="en-US" smtClean="0"/>
              <a:t>‹#›</a:t>
            </a:fld>
            <a:endParaRPr lang="en-US"/>
          </a:p>
        </p:txBody>
      </p:sp>
    </p:spTree>
    <p:extLst>
      <p:ext uri="{BB962C8B-B14F-4D97-AF65-F5344CB8AC3E}">
        <p14:creationId xmlns:p14="http://schemas.microsoft.com/office/powerpoint/2010/main" val="3250655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AFA6B7-16EB-F165-8023-1F3A2052D23F}"/>
              </a:ext>
            </a:extLst>
          </p:cNvPr>
          <p:cNvSpPr>
            <a:spLocks noGrp="1"/>
          </p:cNvSpPr>
          <p:nvPr>
            <p:ph type="dt" sz="half" idx="10"/>
          </p:nvPr>
        </p:nvSpPr>
        <p:spPr/>
        <p:txBody>
          <a:bodyPr/>
          <a:lstStyle/>
          <a:p>
            <a:fld id="{2F65E6BD-F571-465D-B853-97C5F1357B9B}" type="datetime1">
              <a:rPr lang="en-US" smtClean="0"/>
              <a:t>11/5/2026</a:t>
            </a:fld>
            <a:endParaRPr lang="en-US"/>
          </a:p>
        </p:txBody>
      </p:sp>
      <p:sp>
        <p:nvSpPr>
          <p:cNvPr id="3" name="Footer Placeholder 2">
            <a:extLst>
              <a:ext uri="{FF2B5EF4-FFF2-40B4-BE49-F238E27FC236}">
                <a16:creationId xmlns:a16="http://schemas.microsoft.com/office/drawing/2014/main" id="{FC6BDCB0-156C-F7BF-EEF0-5CBFD8D5D0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E50959-B15D-43BD-437C-9337BDF7DB61}"/>
              </a:ext>
            </a:extLst>
          </p:cNvPr>
          <p:cNvSpPr>
            <a:spLocks noGrp="1"/>
          </p:cNvSpPr>
          <p:nvPr>
            <p:ph type="sldNum" sz="quarter" idx="12"/>
          </p:nvPr>
        </p:nvSpPr>
        <p:spPr/>
        <p:txBody>
          <a:bodyPr/>
          <a:lstStyle/>
          <a:p>
            <a:fld id="{2E0F7393-3E54-4036-BCA3-A975DB9EFB7F}" type="slidenum">
              <a:rPr lang="en-US" smtClean="0"/>
              <a:t>‹#›</a:t>
            </a:fld>
            <a:endParaRPr lang="en-US"/>
          </a:p>
        </p:txBody>
      </p:sp>
    </p:spTree>
    <p:extLst>
      <p:ext uri="{BB962C8B-B14F-4D97-AF65-F5344CB8AC3E}">
        <p14:creationId xmlns:p14="http://schemas.microsoft.com/office/powerpoint/2010/main" val="2456394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D70D9-98D3-A391-D37E-99E2CF49EC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7D25E4-4E9B-737E-1182-BA4F27523C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86BFC5-123B-9560-AD09-F6949C3986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2260E1-FCBB-ABAA-8C75-0B15EA090B3F}"/>
              </a:ext>
            </a:extLst>
          </p:cNvPr>
          <p:cNvSpPr>
            <a:spLocks noGrp="1"/>
          </p:cNvSpPr>
          <p:nvPr>
            <p:ph type="dt" sz="half" idx="10"/>
          </p:nvPr>
        </p:nvSpPr>
        <p:spPr/>
        <p:txBody>
          <a:bodyPr/>
          <a:lstStyle/>
          <a:p>
            <a:fld id="{31C64194-7E8C-425E-A6F8-DA8AE51C10F3}" type="datetime1">
              <a:rPr lang="en-US" smtClean="0"/>
              <a:t>11/5/2026</a:t>
            </a:fld>
            <a:endParaRPr lang="en-US"/>
          </a:p>
        </p:txBody>
      </p:sp>
      <p:sp>
        <p:nvSpPr>
          <p:cNvPr id="6" name="Footer Placeholder 5">
            <a:extLst>
              <a:ext uri="{FF2B5EF4-FFF2-40B4-BE49-F238E27FC236}">
                <a16:creationId xmlns:a16="http://schemas.microsoft.com/office/drawing/2014/main" id="{A91AAD9B-C98F-6759-7B67-B0D6119D6A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9A2C26-A3E8-BA40-54B5-65C2B83AE626}"/>
              </a:ext>
            </a:extLst>
          </p:cNvPr>
          <p:cNvSpPr>
            <a:spLocks noGrp="1"/>
          </p:cNvSpPr>
          <p:nvPr>
            <p:ph type="sldNum" sz="quarter" idx="12"/>
          </p:nvPr>
        </p:nvSpPr>
        <p:spPr/>
        <p:txBody>
          <a:bodyPr/>
          <a:lstStyle/>
          <a:p>
            <a:fld id="{2E0F7393-3E54-4036-BCA3-A975DB9EFB7F}" type="slidenum">
              <a:rPr lang="en-US" smtClean="0"/>
              <a:t>‹#›</a:t>
            </a:fld>
            <a:endParaRPr lang="en-US"/>
          </a:p>
        </p:txBody>
      </p:sp>
    </p:spTree>
    <p:extLst>
      <p:ext uri="{BB962C8B-B14F-4D97-AF65-F5344CB8AC3E}">
        <p14:creationId xmlns:p14="http://schemas.microsoft.com/office/powerpoint/2010/main" val="233316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1CCB-4FB2-B3E9-B1F7-F0616FAB51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2CFCEE4-D575-9BC8-DB7B-81A48FE605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A1E6D2-1079-3FDF-9470-96EF4F0E0A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9E8902-A42D-9E92-F20E-8AB220A823E9}"/>
              </a:ext>
            </a:extLst>
          </p:cNvPr>
          <p:cNvSpPr>
            <a:spLocks noGrp="1"/>
          </p:cNvSpPr>
          <p:nvPr>
            <p:ph type="dt" sz="half" idx="10"/>
          </p:nvPr>
        </p:nvSpPr>
        <p:spPr/>
        <p:txBody>
          <a:bodyPr/>
          <a:lstStyle/>
          <a:p>
            <a:fld id="{CB123C7D-B49A-4F52-A7DA-44AD16D4B0AA}" type="datetime1">
              <a:rPr lang="en-US" smtClean="0"/>
              <a:t>11/5/2026</a:t>
            </a:fld>
            <a:endParaRPr lang="en-US"/>
          </a:p>
        </p:txBody>
      </p:sp>
      <p:sp>
        <p:nvSpPr>
          <p:cNvPr id="6" name="Footer Placeholder 5">
            <a:extLst>
              <a:ext uri="{FF2B5EF4-FFF2-40B4-BE49-F238E27FC236}">
                <a16:creationId xmlns:a16="http://schemas.microsoft.com/office/drawing/2014/main" id="{B165A8AE-D395-E833-BE2B-32F5A18EF9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7E7EFC-16E2-BD99-56F9-D80136A54D4F}"/>
              </a:ext>
            </a:extLst>
          </p:cNvPr>
          <p:cNvSpPr>
            <a:spLocks noGrp="1"/>
          </p:cNvSpPr>
          <p:nvPr>
            <p:ph type="sldNum" sz="quarter" idx="12"/>
          </p:nvPr>
        </p:nvSpPr>
        <p:spPr/>
        <p:txBody>
          <a:bodyPr/>
          <a:lstStyle/>
          <a:p>
            <a:fld id="{2E0F7393-3E54-4036-BCA3-A975DB9EFB7F}" type="slidenum">
              <a:rPr lang="en-US" smtClean="0"/>
              <a:t>‹#›</a:t>
            </a:fld>
            <a:endParaRPr lang="en-US"/>
          </a:p>
        </p:txBody>
      </p:sp>
    </p:spTree>
    <p:extLst>
      <p:ext uri="{BB962C8B-B14F-4D97-AF65-F5344CB8AC3E}">
        <p14:creationId xmlns:p14="http://schemas.microsoft.com/office/powerpoint/2010/main" val="2025001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F1E7D-FB71-6221-F665-021C886C27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AB3EF52-0455-4E92-9C77-763C4D89CE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851F4B-E1D1-BDAA-12C1-0A9FAACAD8B1}"/>
              </a:ext>
            </a:extLst>
          </p:cNvPr>
          <p:cNvSpPr>
            <a:spLocks noGrp="1"/>
          </p:cNvSpPr>
          <p:nvPr>
            <p:ph type="dt" sz="half" idx="10"/>
          </p:nvPr>
        </p:nvSpPr>
        <p:spPr/>
        <p:txBody>
          <a:bodyPr/>
          <a:lstStyle/>
          <a:p>
            <a:fld id="{9675774F-6B42-40C5-8989-D3154596F3CD}" type="datetime1">
              <a:rPr lang="en-US" smtClean="0"/>
              <a:t>11/5/2026</a:t>
            </a:fld>
            <a:endParaRPr lang="en-US"/>
          </a:p>
        </p:txBody>
      </p:sp>
      <p:sp>
        <p:nvSpPr>
          <p:cNvPr id="5" name="Footer Placeholder 4">
            <a:extLst>
              <a:ext uri="{FF2B5EF4-FFF2-40B4-BE49-F238E27FC236}">
                <a16:creationId xmlns:a16="http://schemas.microsoft.com/office/drawing/2014/main" id="{80E84319-7C5D-6602-FC3B-6EC8B8FC93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A53F48-7CB6-9A52-47C1-7E64781B1983}"/>
              </a:ext>
            </a:extLst>
          </p:cNvPr>
          <p:cNvSpPr>
            <a:spLocks noGrp="1"/>
          </p:cNvSpPr>
          <p:nvPr>
            <p:ph type="sldNum" sz="quarter" idx="12"/>
          </p:nvPr>
        </p:nvSpPr>
        <p:spPr/>
        <p:txBody>
          <a:bodyPr/>
          <a:lstStyle/>
          <a:p>
            <a:fld id="{2E0F7393-3E54-4036-BCA3-A975DB9EFB7F}" type="slidenum">
              <a:rPr lang="en-US" smtClean="0"/>
              <a:t>‹#›</a:t>
            </a:fld>
            <a:endParaRPr lang="en-US"/>
          </a:p>
        </p:txBody>
      </p:sp>
    </p:spTree>
    <p:extLst>
      <p:ext uri="{BB962C8B-B14F-4D97-AF65-F5344CB8AC3E}">
        <p14:creationId xmlns:p14="http://schemas.microsoft.com/office/powerpoint/2010/main" val="3737271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6BA9B8-E4AF-C089-4716-2B383AE729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B164CE-9863-ADC9-CB00-764BB09ADA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ACB00E-3982-516E-025A-C0F4D3A1A0D1}"/>
              </a:ext>
            </a:extLst>
          </p:cNvPr>
          <p:cNvSpPr>
            <a:spLocks noGrp="1"/>
          </p:cNvSpPr>
          <p:nvPr>
            <p:ph type="dt" sz="half" idx="10"/>
          </p:nvPr>
        </p:nvSpPr>
        <p:spPr/>
        <p:txBody>
          <a:bodyPr/>
          <a:lstStyle/>
          <a:p>
            <a:fld id="{70FCB123-EE05-4AFD-9320-4676B56B9E83}" type="datetime1">
              <a:rPr lang="en-US" smtClean="0"/>
              <a:t>11/5/2026</a:t>
            </a:fld>
            <a:endParaRPr lang="en-US"/>
          </a:p>
        </p:txBody>
      </p:sp>
      <p:sp>
        <p:nvSpPr>
          <p:cNvPr id="5" name="Footer Placeholder 4">
            <a:extLst>
              <a:ext uri="{FF2B5EF4-FFF2-40B4-BE49-F238E27FC236}">
                <a16:creationId xmlns:a16="http://schemas.microsoft.com/office/drawing/2014/main" id="{C59945AB-D4DD-3B89-03C0-53AC7BF0C0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D0F044-2089-760D-7E3C-D36CD53342B6}"/>
              </a:ext>
            </a:extLst>
          </p:cNvPr>
          <p:cNvSpPr>
            <a:spLocks noGrp="1"/>
          </p:cNvSpPr>
          <p:nvPr>
            <p:ph type="sldNum" sz="quarter" idx="12"/>
          </p:nvPr>
        </p:nvSpPr>
        <p:spPr/>
        <p:txBody>
          <a:bodyPr/>
          <a:lstStyle/>
          <a:p>
            <a:fld id="{2E0F7393-3E54-4036-BCA3-A975DB9EFB7F}" type="slidenum">
              <a:rPr lang="en-US" smtClean="0"/>
              <a:t>‹#›</a:t>
            </a:fld>
            <a:endParaRPr lang="en-US"/>
          </a:p>
        </p:txBody>
      </p:sp>
    </p:spTree>
    <p:extLst>
      <p:ext uri="{BB962C8B-B14F-4D97-AF65-F5344CB8AC3E}">
        <p14:creationId xmlns:p14="http://schemas.microsoft.com/office/powerpoint/2010/main" val="776406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4724ED-7E02-4DB9-FA83-C1EFF1E59E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940B8E-6983-C3C8-C433-37C06AE05F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5B0000-A527-E5FA-C97F-886BE91CB2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2BA3B5-22BC-46EB-95C3-9E68B570FB71}" type="datetime1">
              <a:rPr lang="en-US" smtClean="0"/>
              <a:t>11/5/2026</a:t>
            </a:fld>
            <a:endParaRPr lang="en-US"/>
          </a:p>
        </p:txBody>
      </p:sp>
      <p:sp>
        <p:nvSpPr>
          <p:cNvPr id="5" name="Footer Placeholder 4">
            <a:extLst>
              <a:ext uri="{FF2B5EF4-FFF2-40B4-BE49-F238E27FC236}">
                <a16:creationId xmlns:a16="http://schemas.microsoft.com/office/drawing/2014/main" id="{D0AA1E3A-B191-71C6-33CE-899085ADFA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EA21B7C-40DA-CECB-A9E7-5D1AC33AE9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0F7393-3E54-4036-BCA3-A975DB9EFB7F}" type="slidenum">
              <a:rPr lang="en-US" smtClean="0"/>
              <a:t>‹#›</a:t>
            </a:fld>
            <a:endParaRPr lang="en-US"/>
          </a:p>
        </p:txBody>
      </p:sp>
    </p:spTree>
    <p:extLst>
      <p:ext uri="{BB962C8B-B14F-4D97-AF65-F5344CB8AC3E}">
        <p14:creationId xmlns:p14="http://schemas.microsoft.com/office/powerpoint/2010/main" val="1680756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ipherfidget.com/"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cipherfidget.com/lessons/rot-x" TargetMode="Externa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www.youtube.com/watch?v=G8svL3REX9o"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hyperlink" Target="https://cipherfidget.com/lessons/rot-x-plus" TargetMode="Externa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hyperlink" Target="https://cipherfidget.com/lessons/randomized-alphabet" TargetMode="Externa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101computing.net/enigma-machine-emulator/" TargetMode="Externa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svg"/></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48.png"/><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7.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7951A-884B-4EF1-637F-467212435183}"/>
              </a:ext>
            </a:extLst>
          </p:cNvPr>
          <p:cNvSpPr>
            <a:spLocks noGrp="1"/>
          </p:cNvSpPr>
          <p:nvPr>
            <p:ph type="ctrTitle"/>
          </p:nvPr>
        </p:nvSpPr>
        <p:spPr>
          <a:xfrm>
            <a:off x="1648325" y="1134842"/>
            <a:ext cx="9144000" cy="2387600"/>
          </a:xfrm>
        </p:spPr>
        <p:txBody>
          <a:bodyPr>
            <a:normAutofit/>
          </a:bodyPr>
          <a:lstStyle/>
          <a:p>
            <a:r>
              <a:rPr lang="en-US" dirty="0"/>
              <a:t>Cyber Encryption. A Hands-on Experience</a:t>
            </a:r>
          </a:p>
        </p:txBody>
      </p:sp>
      <p:sp>
        <p:nvSpPr>
          <p:cNvPr id="3" name="Subtitle 2">
            <a:extLst>
              <a:ext uri="{FF2B5EF4-FFF2-40B4-BE49-F238E27FC236}">
                <a16:creationId xmlns:a16="http://schemas.microsoft.com/office/drawing/2014/main" id="{87DEB8DC-6B09-B6E6-1BB8-082E14C20BBC}"/>
              </a:ext>
            </a:extLst>
          </p:cNvPr>
          <p:cNvSpPr>
            <a:spLocks noGrp="1"/>
          </p:cNvSpPr>
          <p:nvPr>
            <p:ph type="subTitle" idx="1"/>
          </p:nvPr>
        </p:nvSpPr>
        <p:spPr>
          <a:xfrm>
            <a:off x="1524000" y="3450253"/>
            <a:ext cx="9144000" cy="1655762"/>
          </a:xfrm>
        </p:spPr>
        <p:txBody>
          <a:bodyPr/>
          <a:lstStyle/>
          <a:p>
            <a:r>
              <a:rPr lang="en-US" dirty="0"/>
              <a:t>Presented by Barry Hudson, </a:t>
            </a:r>
            <a:r>
              <a:rPr lang="en-US" dirty="0" err="1"/>
              <a:t>bSides</a:t>
            </a:r>
            <a:r>
              <a:rPr lang="en-US" dirty="0"/>
              <a:t> CHS November 2026</a:t>
            </a:r>
          </a:p>
          <a:p>
            <a:r>
              <a:rPr lang="en-US" b="1" dirty="0">
                <a:solidFill>
                  <a:srgbClr val="FF0000"/>
                </a:solidFill>
              </a:rPr>
              <a:t>bhudsoncissp@gmail.com</a:t>
            </a:r>
          </a:p>
        </p:txBody>
      </p:sp>
      <p:sp>
        <p:nvSpPr>
          <p:cNvPr id="8" name="Title 1">
            <a:extLst>
              <a:ext uri="{FF2B5EF4-FFF2-40B4-BE49-F238E27FC236}">
                <a16:creationId xmlns:a16="http://schemas.microsoft.com/office/drawing/2014/main" id="{BD26F9B2-01AF-F6E3-29F5-4F089D057FB5}"/>
              </a:ext>
            </a:extLst>
          </p:cNvPr>
          <p:cNvSpPr txBox="1">
            <a:spLocks/>
          </p:cNvSpPr>
          <p:nvPr/>
        </p:nvSpPr>
        <p:spPr>
          <a:xfrm>
            <a:off x="1524000" y="3769617"/>
            <a:ext cx="9817769"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t>GCFIV IRGVCTXMSR E LERHW-SR IBTIVMIRGI</a:t>
            </a:r>
          </a:p>
        </p:txBody>
      </p:sp>
      <p:sp>
        <p:nvSpPr>
          <p:cNvPr id="9" name="Subtitle 2">
            <a:extLst>
              <a:ext uri="{FF2B5EF4-FFF2-40B4-BE49-F238E27FC236}">
                <a16:creationId xmlns:a16="http://schemas.microsoft.com/office/drawing/2014/main" id="{313B8D6B-DF1E-791A-3EB8-F6870B325218}"/>
              </a:ext>
            </a:extLst>
          </p:cNvPr>
          <p:cNvSpPr txBox="1">
            <a:spLocks/>
          </p:cNvSpPr>
          <p:nvPr/>
        </p:nvSpPr>
        <p:spPr>
          <a:xfrm>
            <a:off x="3746331" y="6157217"/>
            <a:ext cx="4947987" cy="85184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TVIWIRXIH FC FEVVC LYHWSR</a:t>
            </a:r>
          </a:p>
        </p:txBody>
      </p:sp>
      <p:pic>
        <p:nvPicPr>
          <p:cNvPr id="2050" name="Picture 2" descr="Barry Hudson, CISSP, CGRC, SSCP">
            <a:extLst>
              <a:ext uri="{FF2B5EF4-FFF2-40B4-BE49-F238E27FC236}">
                <a16:creationId xmlns:a16="http://schemas.microsoft.com/office/drawing/2014/main" id="{DEA07E55-DF9D-7D42-DDC9-A03ABBFFC8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2791" y="136525"/>
            <a:ext cx="6597316" cy="164932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1E1ADCD7-F76A-1C6D-C30A-B4D4E94288A6}"/>
              </a:ext>
            </a:extLst>
          </p:cNvPr>
          <p:cNvSpPr>
            <a:spLocks noGrp="1"/>
          </p:cNvSpPr>
          <p:nvPr>
            <p:ph type="sldNum" sz="quarter" idx="12"/>
          </p:nvPr>
        </p:nvSpPr>
        <p:spPr/>
        <p:txBody>
          <a:bodyPr/>
          <a:lstStyle/>
          <a:p>
            <a:fld id="{2E0F7393-3E54-4036-BCA3-A975DB9EFB7F}" type="slidenum">
              <a:rPr lang="en-US" smtClean="0"/>
              <a:t>1</a:t>
            </a:fld>
            <a:endParaRPr lang="en-US"/>
          </a:p>
        </p:txBody>
      </p:sp>
      <p:sp>
        <p:nvSpPr>
          <p:cNvPr id="5" name="TextBox 4">
            <a:extLst>
              <a:ext uri="{FF2B5EF4-FFF2-40B4-BE49-F238E27FC236}">
                <a16:creationId xmlns:a16="http://schemas.microsoft.com/office/drawing/2014/main" id="{E3B85239-F1F6-1CB4-4CC9-546A27007CFA}"/>
              </a:ext>
            </a:extLst>
          </p:cNvPr>
          <p:cNvSpPr txBox="1"/>
          <p:nvPr/>
        </p:nvSpPr>
        <p:spPr>
          <a:xfrm>
            <a:off x="290945" y="414256"/>
            <a:ext cx="3719608" cy="1200329"/>
          </a:xfrm>
          <a:prstGeom prst="rect">
            <a:avLst/>
          </a:prstGeom>
          <a:noFill/>
        </p:spPr>
        <p:txBody>
          <a:bodyPr wrap="none" rtlCol="0">
            <a:spAutoFit/>
          </a:bodyPr>
          <a:lstStyle/>
          <a:p>
            <a:r>
              <a:rPr lang="en-US" sz="3600" dirty="0"/>
              <a:t>Download slides at</a:t>
            </a:r>
          </a:p>
          <a:p>
            <a:r>
              <a:rPr lang="en-US" sz="3600" dirty="0"/>
              <a:t>Bhudsoncissp.com</a:t>
            </a:r>
          </a:p>
        </p:txBody>
      </p:sp>
      <p:sp>
        <p:nvSpPr>
          <p:cNvPr id="7" name="TextBox 6">
            <a:extLst>
              <a:ext uri="{FF2B5EF4-FFF2-40B4-BE49-F238E27FC236}">
                <a16:creationId xmlns:a16="http://schemas.microsoft.com/office/drawing/2014/main" id="{ED948741-9171-C15F-B938-61DA16383EF0}"/>
              </a:ext>
            </a:extLst>
          </p:cNvPr>
          <p:cNvSpPr txBox="1"/>
          <p:nvPr/>
        </p:nvSpPr>
        <p:spPr>
          <a:xfrm>
            <a:off x="309418" y="5522474"/>
            <a:ext cx="3179012" cy="954107"/>
          </a:xfrm>
          <a:prstGeom prst="rect">
            <a:avLst/>
          </a:prstGeom>
          <a:noFill/>
        </p:spPr>
        <p:txBody>
          <a:bodyPr wrap="none" rtlCol="0">
            <a:spAutoFit/>
          </a:bodyPr>
          <a:lstStyle/>
          <a:p>
            <a:r>
              <a:rPr lang="en-US" sz="2800" dirty="0" err="1"/>
              <a:t>CipherFidget</a:t>
            </a:r>
            <a:r>
              <a:rPr lang="en-US" sz="2800" dirty="0"/>
              <a:t> lessons</a:t>
            </a:r>
          </a:p>
          <a:p>
            <a:r>
              <a:rPr lang="en-US" sz="2800" dirty="0"/>
              <a:t>At cipherfidget.com</a:t>
            </a:r>
          </a:p>
        </p:txBody>
      </p:sp>
    </p:spTree>
    <p:extLst>
      <p:ext uri="{BB962C8B-B14F-4D97-AF65-F5344CB8AC3E}">
        <p14:creationId xmlns:p14="http://schemas.microsoft.com/office/powerpoint/2010/main" val="3344692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85555-2A5E-842D-116D-0ED092CA5B00}"/>
              </a:ext>
            </a:extLst>
          </p:cNvPr>
          <p:cNvSpPr>
            <a:spLocks noGrp="1"/>
          </p:cNvSpPr>
          <p:nvPr>
            <p:ph type="title"/>
          </p:nvPr>
        </p:nvSpPr>
        <p:spPr/>
        <p:txBody>
          <a:bodyPr/>
          <a:lstStyle/>
          <a:p>
            <a:r>
              <a:rPr lang="en-US" b="1" dirty="0">
                <a:solidFill>
                  <a:srgbClr val="FF0000"/>
                </a:solidFill>
              </a:rPr>
              <a:t>What</a:t>
            </a:r>
            <a:r>
              <a:rPr lang="en-US" b="1" dirty="0"/>
              <a:t> is Cyber Encryption</a:t>
            </a:r>
          </a:p>
        </p:txBody>
      </p:sp>
      <p:sp>
        <p:nvSpPr>
          <p:cNvPr id="3" name="Content Placeholder 2">
            <a:extLst>
              <a:ext uri="{FF2B5EF4-FFF2-40B4-BE49-F238E27FC236}">
                <a16:creationId xmlns:a16="http://schemas.microsoft.com/office/drawing/2014/main" id="{14972B14-1C95-BC0D-873D-BFB9E9BEE801}"/>
              </a:ext>
            </a:extLst>
          </p:cNvPr>
          <p:cNvSpPr>
            <a:spLocks noGrp="1"/>
          </p:cNvSpPr>
          <p:nvPr>
            <p:ph idx="1"/>
          </p:nvPr>
        </p:nvSpPr>
        <p:spPr>
          <a:xfrm>
            <a:off x="838200" y="1455821"/>
            <a:ext cx="10515600" cy="5149516"/>
          </a:xfrm>
        </p:spPr>
        <p:txBody>
          <a:bodyPr>
            <a:normAutofit lnSpcReduction="10000"/>
          </a:bodyPr>
          <a:lstStyle/>
          <a:p>
            <a:r>
              <a:rPr lang="en-US" dirty="0">
                <a:solidFill>
                  <a:srgbClr val="FF0000"/>
                </a:solidFill>
              </a:rPr>
              <a:t>Encryption</a:t>
            </a:r>
            <a:r>
              <a:rPr lang="en-US" dirty="0"/>
              <a:t> is the process of converting readable data into an </a:t>
            </a:r>
            <a:r>
              <a:rPr lang="en-US" dirty="0">
                <a:solidFill>
                  <a:srgbClr val="FF0000"/>
                </a:solidFill>
              </a:rPr>
              <a:t>unreadable format </a:t>
            </a:r>
            <a:r>
              <a:rPr lang="en-US" dirty="0"/>
              <a:t>to prevent unauthorized access.</a:t>
            </a:r>
          </a:p>
          <a:p>
            <a:r>
              <a:rPr lang="en-US" dirty="0"/>
              <a:t>Plaintext to Ciphertext: Encryption takes original, readable information (plaintext) and uses a </a:t>
            </a:r>
            <a:r>
              <a:rPr lang="en-US" dirty="0">
                <a:solidFill>
                  <a:srgbClr val="FF0000"/>
                </a:solidFill>
              </a:rPr>
              <a:t>mathematical algorithm </a:t>
            </a:r>
            <a:r>
              <a:rPr lang="en-US" dirty="0"/>
              <a:t>to scramble it into an unreadable format known as ciphertext.</a:t>
            </a:r>
          </a:p>
          <a:p>
            <a:r>
              <a:rPr lang="en-US" dirty="0"/>
              <a:t>Ciphertext to Plaintext: </a:t>
            </a:r>
            <a:r>
              <a:rPr lang="en-US" dirty="0">
                <a:solidFill>
                  <a:srgbClr val="FF0000"/>
                </a:solidFill>
              </a:rPr>
              <a:t>Decryption</a:t>
            </a:r>
            <a:r>
              <a:rPr lang="en-US" dirty="0"/>
              <a:t> takes unreadable format  and restores it to the original, readable information (plaintext).</a:t>
            </a:r>
          </a:p>
          <a:p>
            <a:r>
              <a:rPr lang="en-US" dirty="0"/>
              <a:t>The Role of the </a:t>
            </a:r>
            <a:r>
              <a:rPr lang="en-US" dirty="0">
                <a:solidFill>
                  <a:srgbClr val="FF0000"/>
                </a:solidFill>
              </a:rPr>
              <a:t>Key</a:t>
            </a:r>
            <a:r>
              <a:rPr lang="en-US" dirty="0"/>
              <a:t>: The key, coupled with knowledge of the algorithm, enables you to run the process in reverse to decrypt.</a:t>
            </a:r>
          </a:p>
          <a:p>
            <a:r>
              <a:rPr lang="en-US" dirty="0"/>
              <a:t>Without the </a:t>
            </a:r>
            <a:r>
              <a:rPr lang="en-US" dirty="0">
                <a:solidFill>
                  <a:srgbClr val="FF0000"/>
                </a:solidFill>
              </a:rPr>
              <a:t>correct key</a:t>
            </a:r>
            <a:r>
              <a:rPr lang="en-US" dirty="0"/>
              <a:t>, the ciphertext remains a meaningless jumble of characters to anyone who intercepts it.</a:t>
            </a:r>
          </a:p>
          <a:p>
            <a:r>
              <a:rPr lang="en-US" dirty="0"/>
              <a:t>The key </a:t>
            </a:r>
            <a:r>
              <a:rPr lang="en-US" dirty="0">
                <a:solidFill>
                  <a:srgbClr val="FF0000"/>
                </a:solidFill>
              </a:rPr>
              <a:t>must be protected</a:t>
            </a:r>
            <a:r>
              <a:rPr lang="en-US" dirty="0"/>
              <a:t>.</a:t>
            </a:r>
          </a:p>
        </p:txBody>
      </p:sp>
      <p:sp>
        <p:nvSpPr>
          <p:cNvPr id="5" name="TextBox 4">
            <a:extLst>
              <a:ext uri="{FF2B5EF4-FFF2-40B4-BE49-F238E27FC236}">
                <a16:creationId xmlns:a16="http://schemas.microsoft.com/office/drawing/2014/main" id="{8A52DD3F-C28A-8C5B-08A2-CCC8D834D5B3}"/>
              </a:ext>
            </a:extLst>
          </p:cNvPr>
          <p:cNvSpPr txBox="1"/>
          <p:nvPr/>
        </p:nvSpPr>
        <p:spPr>
          <a:xfrm>
            <a:off x="4278633" y="187072"/>
            <a:ext cx="4084260" cy="369332"/>
          </a:xfrm>
          <a:prstGeom prst="rect">
            <a:avLst/>
          </a:prstGeom>
          <a:noFill/>
        </p:spPr>
        <p:txBody>
          <a:bodyPr wrap="none" rtlCol="0">
            <a:spAutoFit/>
          </a:bodyPr>
          <a:lstStyle/>
          <a:p>
            <a:r>
              <a:rPr lang="en-US" dirty="0"/>
              <a:t>Who, </a:t>
            </a:r>
            <a:r>
              <a:rPr lang="en-US" dirty="0">
                <a:solidFill>
                  <a:srgbClr val="FF0000"/>
                </a:solidFill>
              </a:rPr>
              <a:t>What</a:t>
            </a:r>
            <a:r>
              <a:rPr lang="en-US" dirty="0"/>
              <a:t>, When Where, Why, and How</a:t>
            </a:r>
          </a:p>
        </p:txBody>
      </p:sp>
      <p:sp>
        <p:nvSpPr>
          <p:cNvPr id="6" name="Slide Number Placeholder 5">
            <a:extLst>
              <a:ext uri="{FF2B5EF4-FFF2-40B4-BE49-F238E27FC236}">
                <a16:creationId xmlns:a16="http://schemas.microsoft.com/office/drawing/2014/main" id="{637F622F-8081-BBD5-63B7-6311F9FFD4D1}"/>
              </a:ext>
            </a:extLst>
          </p:cNvPr>
          <p:cNvSpPr>
            <a:spLocks noGrp="1"/>
          </p:cNvSpPr>
          <p:nvPr>
            <p:ph type="sldNum" sz="quarter" idx="12"/>
          </p:nvPr>
        </p:nvSpPr>
        <p:spPr/>
        <p:txBody>
          <a:bodyPr/>
          <a:lstStyle/>
          <a:p>
            <a:fld id="{2E0F7393-3E54-4036-BCA3-A975DB9EFB7F}" type="slidenum">
              <a:rPr lang="en-US" smtClean="0"/>
              <a:t>2</a:t>
            </a:fld>
            <a:endParaRPr lang="en-US"/>
          </a:p>
        </p:txBody>
      </p:sp>
    </p:spTree>
    <p:extLst>
      <p:ext uri="{BB962C8B-B14F-4D97-AF65-F5344CB8AC3E}">
        <p14:creationId xmlns:p14="http://schemas.microsoft.com/office/powerpoint/2010/main" val="1480736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is is a graphic illustrating the symmetric cryptography process.">
            <a:extLst>
              <a:ext uri="{FF2B5EF4-FFF2-40B4-BE49-F238E27FC236}">
                <a16:creationId xmlns:a16="http://schemas.microsoft.com/office/drawing/2014/main" id="{1106944A-002B-41F1-09B4-BA7F731C8F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7148" y="2050502"/>
            <a:ext cx="7375316" cy="4351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129C698-B6A0-41D2-FF48-90828F50829A}"/>
              </a:ext>
            </a:extLst>
          </p:cNvPr>
          <p:cNvSpPr>
            <a:spLocks noGrp="1"/>
          </p:cNvSpPr>
          <p:nvPr>
            <p:ph type="title"/>
          </p:nvPr>
        </p:nvSpPr>
        <p:spPr/>
        <p:txBody>
          <a:bodyPr/>
          <a:lstStyle/>
          <a:p>
            <a:r>
              <a:rPr lang="en-US" b="1" dirty="0">
                <a:solidFill>
                  <a:srgbClr val="FF0000"/>
                </a:solidFill>
              </a:rPr>
              <a:t>Who </a:t>
            </a:r>
            <a:r>
              <a:rPr lang="en-US" b="1" dirty="0"/>
              <a:t>uses and </a:t>
            </a:r>
            <a:r>
              <a:rPr lang="en-US" b="1" dirty="0">
                <a:solidFill>
                  <a:srgbClr val="FF0000"/>
                </a:solidFill>
              </a:rPr>
              <a:t>How</a:t>
            </a:r>
            <a:r>
              <a:rPr lang="en-US" b="1" dirty="0"/>
              <a:t> Encryption Works</a:t>
            </a:r>
          </a:p>
        </p:txBody>
      </p:sp>
      <p:sp>
        <p:nvSpPr>
          <p:cNvPr id="3" name="Content Placeholder 2">
            <a:extLst>
              <a:ext uri="{FF2B5EF4-FFF2-40B4-BE49-F238E27FC236}">
                <a16:creationId xmlns:a16="http://schemas.microsoft.com/office/drawing/2014/main" id="{341A0E24-49BE-CF3E-635C-B5EEC015441F}"/>
              </a:ext>
            </a:extLst>
          </p:cNvPr>
          <p:cNvSpPr>
            <a:spLocks noGrp="1"/>
          </p:cNvSpPr>
          <p:nvPr>
            <p:ph idx="1"/>
          </p:nvPr>
        </p:nvSpPr>
        <p:spPr>
          <a:xfrm>
            <a:off x="469536" y="1440905"/>
            <a:ext cx="4858062" cy="4351338"/>
          </a:xfrm>
        </p:spPr>
        <p:txBody>
          <a:bodyPr>
            <a:normAutofit fontScale="85000" lnSpcReduction="20000"/>
          </a:bodyPr>
          <a:lstStyle/>
          <a:p>
            <a:r>
              <a:rPr lang="en-US" dirty="0"/>
              <a:t>Sender and Recipient</a:t>
            </a:r>
            <a:br>
              <a:rPr lang="en-US" dirty="0"/>
            </a:br>
            <a:r>
              <a:rPr lang="en-US" dirty="0"/>
              <a:t>(Role can be reversed with the same key)</a:t>
            </a:r>
          </a:p>
          <a:p>
            <a:r>
              <a:rPr lang="en-US" dirty="0"/>
              <a:t>Agree on an Encryption Key (and its transmission)</a:t>
            </a:r>
          </a:p>
          <a:p>
            <a:r>
              <a:rPr lang="en-US" dirty="0"/>
              <a:t>Using the key &amp; algorithm:</a:t>
            </a:r>
          </a:p>
          <a:p>
            <a:pPr marL="514350" indent="-514350">
              <a:buFont typeface="+mj-lt"/>
              <a:buAutoNum type="arabicPeriod"/>
            </a:pPr>
            <a:r>
              <a:rPr lang="en-US" dirty="0"/>
              <a:t>Plaintext to Ciphertext by sender</a:t>
            </a:r>
          </a:p>
          <a:p>
            <a:pPr marL="514350" indent="-514350">
              <a:buFont typeface="+mj-lt"/>
              <a:buAutoNum type="arabicPeriod"/>
            </a:pPr>
            <a:r>
              <a:rPr lang="en-US" dirty="0"/>
              <a:t>Restored to Plaintext  by recipient</a:t>
            </a:r>
          </a:p>
          <a:p>
            <a:r>
              <a:rPr lang="en-US" dirty="0"/>
              <a:t>Subject to Adversarial Attack</a:t>
            </a:r>
            <a:br>
              <a:rPr lang="en-US" dirty="0"/>
            </a:br>
            <a:r>
              <a:rPr lang="en-US" dirty="0"/>
              <a:t>(If Bad Actor gains some control, they can alter, delete, or redirect the message.)</a:t>
            </a:r>
          </a:p>
          <a:p>
            <a:endParaRPr lang="en-US" dirty="0"/>
          </a:p>
          <a:p>
            <a:endParaRPr lang="en-US" dirty="0"/>
          </a:p>
        </p:txBody>
      </p:sp>
      <p:pic>
        <p:nvPicPr>
          <p:cNvPr id="6" name="Picture 5">
            <a:extLst>
              <a:ext uri="{FF2B5EF4-FFF2-40B4-BE49-F238E27FC236}">
                <a16:creationId xmlns:a16="http://schemas.microsoft.com/office/drawing/2014/main" id="{8650079F-5CC1-5FD5-A240-941757ED8773}"/>
              </a:ext>
            </a:extLst>
          </p:cNvPr>
          <p:cNvPicPr>
            <a:picLocks noChangeAspect="1"/>
          </p:cNvPicPr>
          <p:nvPr/>
        </p:nvPicPr>
        <p:blipFill>
          <a:blip r:embed="rId3"/>
          <a:stretch>
            <a:fillRect/>
          </a:stretch>
        </p:blipFill>
        <p:spPr>
          <a:xfrm>
            <a:off x="7400115" y="4656024"/>
            <a:ext cx="910846" cy="945395"/>
          </a:xfrm>
          <a:prstGeom prst="rect">
            <a:avLst/>
          </a:prstGeom>
        </p:spPr>
      </p:pic>
      <p:cxnSp>
        <p:nvCxnSpPr>
          <p:cNvPr id="8" name="Straight Arrow Connector 7">
            <a:extLst>
              <a:ext uri="{FF2B5EF4-FFF2-40B4-BE49-F238E27FC236}">
                <a16:creationId xmlns:a16="http://schemas.microsoft.com/office/drawing/2014/main" id="{2956A724-B51A-B3FD-0634-249949187E4E}"/>
              </a:ext>
            </a:extLst>
          </p:cNvPr>
          <p:cNvCxnSpPr/>
          <p:nvPr/>
        </p:nvCxnSpPr>
        <p:spPr>
          <a:xfrm flipV="1">
            <a:off x="7612386" y="2755726"/>
            <a:ext cx="0" cy="1981166"/>
          </a:xfrm>
          <a:prstGeom prst="straightConnector1">
            <a:avLst/>
          </a:prstGeom>
          <a:ln w="8255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2BA04A9F-9876-C191-1160-1E83DAA52E77}"/>
              </a:ext>
            </a:extLst>
          </p:cNvPr>
          <p:cNvCxnSpPr>
            <a:cxnSpLocks/>
          </p:cNvCxnSpPr>
          <p:nvPr/>
        </p:nvCxnSpPr>
        <p:spPr>
          <a:xfrm flipV="1">
            <a:off x="8034806" y="3838074"/>
            <a:ext cx="0" cy="898818"/>
          </a:xfrm>
          <a:prstGeom prst="straightConnector1">
            <a:avLst/>
          </a:prstGeom>
          <a:ln w="8255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0FB610A-AD07-9630-9573-1DF57D7E27DC}"/>
              </a:ext>
            </a:extLst>
          </p:cNvPr>
          <p:cNvSpPr txBox="1"/>
          <p:nvPr/>
        </p:nvSpPr>
        <p:spPr>
          <a:xfrm>
            <a:off x="8260254" y="5066636"/>
            <a:ext cx="1721946" cy="584775"/>
          </a:xfrm>
          <a:prstGeom prst="rect">
            <a:avLst/>
          </a:prstGeom>
          <a:noFill/>
        </p:spPr>
        <p:txBody>
          <a:bodyPr wrap="none" rtlCol="0">
            <a:spAutoFit/>
          </a:bodyPr>
          <a:lstStyle/>
          <a:p>
            <a:pPr algn="ctr"/>
            <a:r>
              <a:rPr lang="en-US" sz="1600" dirty="0"/>
              <a:t>Bad Actor</a:t>
            </a:r>
          </a:p>
          <a:p>
            <a:pPr algn="ctr"/>
            <a:r>
              <a:rPr lang="en-US" sz="1600" dirty="0"/>
              <a:t>Man in the Middle</a:t>
            </a:r>
          </a:p>
        </p:txBody>
      </p:sp>
      <p:sp>
        <p:nvSpPr>
          <p:cNvPr id="16" name="TextBox 15">
            <a:extLst>
              <a:ext uri="{FF2B5EF4-FFF2-40B4-BE49-F238E27FC236}">
                <a16:creationId xmlns:a16="http://schemas.microsoft.com/office/drawing/2014/main" id="{CF725719-EE9C-21F7-1268-24F3EB054409}"/>
              </a:ext>
            </a:extLst>
          </p:cNvPr>
          <p:cNvSpPr txBox="1"/>
          <p:nvPr/>
        </p:nvSpPr>
        <p:spPr>
          <a:xfrm>
            <a:off x="5203879" y="4319342"/>
            <a:ext cx="789768" cy="369332"/>
          </a:xfrm>
          <a:prstGeom prst="rect">
            <a:avLst/>
          </a:prstGeom>
          <a:noFill/>
        </p:spPr>
        <p:txBody>
          <a:bodyPr wrap="none" rtlCol="0">
            <a:spAutoFit/>
          </a:bodyPr>
          <a:lstStyle/>
          <a:p>
            <a:r>
              <a:rPr lang="en-US" b="1" dirty="0">
                <a:solidFill>
                  <a:srgbClr val="FF0000"/>
                </a:solidFill>
              </a:rPr>
              <a:t>HELLO</a:t>
            </a:r>
          </a:p>
        </p:txBody>
      </p:sp>
      <p:sp>
        <p:nvSpPr>
          <p:cNvPr id="17" name="TextBox 16">
            <a:extLst>
              <a:ext uri="{FF2B5EF4-FFF2-40B4-BE49-F238E27FC236}">
                <a16:creationId xmlns:a16="http://schemas.microsoft.com/office/drawing/2014/main" id="{073ECC97-03C7-2F82-C27D-2B16F8A9B968}"/>
              </a:ext>
            </a:extLst>
          </p:cNvPr>
          <p:cNvSpPr txBox="1"/>
          <p:nvPr/>
        </p:nvSpPr>
        <p:spPr>
          <a:xfrm>
            <a:off x="10156879" y="4319342"/>
            <a:ext cx="789768" cy="369332"/>
          </a:xfrm>
          <a:prstGeom prst="rect">
            <a:avLst/>
          </a:prstGeom>
          <a:noFill/>
        </p:spPr>
        <p:txBody>
          <a:bodyPr wrap="none" rtlCol="0">
            <a:spAutoFit/>
          </a:bodyPr>
          <a:lstStyle/>
          <a:p>
            <a:r>
              <a:rPr lang="en-US" b="1" dirty="0">
                <a:solidFill>
                  <a:srgbClr val="FF0000"/>
                </a:solidFill>
              </a:rPr>
              <a:t>HELLO</a:t>
            </a:r>
          </a:p>
        </p:txBody>
      </p:sp>
      <p:sp>
        <p:nvSpPr>
          <p:cNvPr id="18" name="TextBox 17">
            <a:extLst>
              <a:ext uri="{FF2B5EF4-FFF2-40B4-BE49-F238E27FC236}">
                <a16:creationId xmlns:a16="http://schemas.microsoft.com/office/drawing/2014/main" id="{D32E21EC-607C-83BC-3A9A-D47DD1FB642C}"/>
              </a:ext>
            </a:extLst>
          </p:cNvPr>
          <p:cNvSpPr txBox="1"/>
          <p:nvPr/>
        </p:nvSpPr>
        <p:spPr>
          <a:xfrm>
            <a:off x="7716989" y="3271963"/>
            <a:ext cx="808042" cy="369332"/>
          </a:xfrm>
          <a:prstGeom prst="rect">
            <a:avLst/>
          </a:prstGeom>
          <a:noFill/>
        </p:spPr>
        <p:txBody>
          <a:bodyPr wrap="none" rtlCol="0">
            <a:spAutoFit/>
          </a:bodyPr>
          <a:lstStyle/>
          <a:p>
            <a:r>
              <a:rPr lang="en-US" b="1" i="1" dirty="0">
                <a:solidFill>
                  <a:schemeClr val="accent6">
                    <a:lumMod val="75000"/>
                  </a:schemeClr>
                </a:solidFill>
              </a:rPr>
              <a:t>LJRSW</a:t>
            </a:r>
          </a:p>
        </p:txBody>
      </p:sp>
      <p:sp>
        <p:nvSpPr>
          <p:cNvPr id="19" name="TextBox 18">
            <a:extLst>
              <a:ext uri="{FF2B5EF4-FFF2-40B4-BE49-F238E27FC236}">
                <a16:creationId xmlns:a16="http://schemas.microsoft.com/office/drawing/2014/main" id="{423268B6-C41B-C9B4-7688-3D28F0DE1ADA}"/>
              </a:ext>
            </a:extLst>
          </p:cNvPr>
          <p:cNvSpPr txBox="1"/>
          <p:nvPr/>
        </p:nvSpPr>
        <p:spPr>
          <a:xfrm>
            <a:off x="5993647" y="1870595"/>
            <a:ext cx="966931" cy="461665"/>
          </a:xfrm>
          <a:prstGeom prst="rect">
            <a:avLst/>
          </a:prstGeom>
          <a:noFill/>
        </p:spPr>
        <p:txBody>
          <a:bodyPr wrap="none" rtlCol="0">
            <a:spAutoFit/>
          </a:bodyPr>
          <a:lstStyle/>
          <a:p>
            <a:r>
              <a:rPr lang="en-US" sz="2400" dirty="0">
                <a:solidFill>
                  <a:srgbClr val="7030A0"/>
                </a:solidFill>
                <a:latin typeface="Blackadder ITC" panose="04020505051007020D02" pitchFamily="82" charset="0"/>
              </a:rPr>
              <a:t>3057254</a:t>
            </a:r>
          </a:p>
        </p:txBody>
      </p:sp>
      <p:sp>
        <p:nvSpPr>
          <p:cNvPr id="20" name="TextBox 19">
            <a:extLst>
              <a:ext uri="{FF2B5EF4-FFF2-40B4-BE49-F238E27FC236}">
                <a16:creationId xmlns:a16="http://schemas.microsoft.com/office/drawing/2014/main" id="{AC924CE1-B540-0F17-B094-9176E8888E0F}"/>
              </a:ext>
            </a:extLst>
          </p:cNvPr>
          <p:cNvSpPr txBox="1"/>
          <p:nvPr/>
        </p:nvSpPr>
        <p:spPr>
          <a:xfrm>
            <a:off x="9272469" y="1865836"/>
            <a:ext cx="966931" cy="461665"/>
          </a:xfrm>
          <a:prstGeom prst="rect">
            <a:avLst/>
          </a:prstGeom>
          <a:noFill/>
        </p:spPr>
        <p:txBody>
          <a:bodyPr wrap="none" rtlCol="0">
            <a:spAutoFit/>
          </a:bodyPr>
          <a:lstStyle/>
          <a:p>
            <a:r>
              <a:rPr lang="en-US" sz="2400" dirty="0">
                <a:solidFill>
                  <a:srgbClr val="7030A0"/>
                </a:solidFill>
                <a:latin typeface="Blackadder ITC" panose="04020505051007020D02" pitchFamily="82" charset="0"/>
              </a:rPr>
              <a:t>3057254</a:t>
            </a:r>
          </a:p>
        </p:txBody>
      </p:sp>
      <p:sp>
        <p:nvSpPr>
          <p:cNvPr id="21" name="TextBox 20">
            <a:extLst>
              <a:ext uri="{FF2B5EF4-FFF2-40B4-BE49-F238E27FC236}">
                <a16:creationId xmlns:a16="http://schemas.microsoft.com/office/drawing/2014/main" id="{92EB7284-10E3-1D61-B488-BDE308A2671D}"/>
              </a:ext>
            </a:extLst>
          </p:cNvPr>
          <p:cNvSpPr txBox="1"/>
          <p:nvPr/>
        </p:nvSpPr>
        <p:spPr>
          <a:xfrm>
            <a:off x="0" y="5831318"/>
            <a:ext cx="8945013" cy="830997"/>
          </a:xfrm>
          <a:prstGeom prst="rect">
            <a:avLst/>
          </a:prstGeom>
          <a:noFill/>
        </p:spPr>
        <p:txBody>
          <a:bodyPr wrap="none" rtlCol="0">
            <a:spAutoFit/>
          </a:bodyPr>
          <a:lstStyle/>
          <a:p>
            <a:r>
              <a:rPr lang="en-US" sz="2400" dirty="0"/>
              <a:t>The Key is the sole secret, and must be kept secret. </a:t>
            </a:r>
          </a:p>
          <a:p>
            <a:r>
              <a:rPr lang="en-US" sz="2400" dirty="0">
                <a:solidFill>
                  <a:srgbClr val="FF0000"/>
                </a:solidFill>
              </a:rPr>
              <a:t>The biggest problem is getting the keys to the recipient (key exchange)</a:t>
            </a:r>
            <a:endParaRPr lang="en-US" sz="2400" dirty="0"/>
          </a:p>
        </p:txBody>
      </p:sp>
      <p:sp>
        <p:nvSpPr>
          <p:cNvPr id="4" name="TextBox 3">
            <a:extLst>
              <a:ext uri="{FF2B5EF4-FFF2-40B4-BE49-F238E27FC236}">
                <a16:creationId xmlns:a16="http://schemas.microsoft.com/office/drawing/2014/main" id="{6AC45C3B-9229-E050-C72E-F847F78038CB}"/>
              </a:ext>
            </a:extLst>
          </p:cNvPr>
          <p:cNvSpPr txBox="1"/>
          <p:nvPr/>
        </p:nvSpPr>
        <p:spPr>
          <a:xfrm>
            <a:off x="4278633" y="187072"/>
            <a:ext cx="4084260" cy="369332"/>
          </a:xfrm>
          <a:prstGeom prst="rect">
            <a:avLst/>
          </a:prstGeom>
          <a:noFill/>
        </p:spPr>
        <p:txBody>
          <a:bodyPr wrap="none" rtlCol="0">
            <a:spAutoFit/>
          </a:bodyPr>
          <a:lstStyle/>
          <a:p>
            <a:r>
              <a:rPr lang="en-US" dirty="0">
                <a:solidFill>
                  <a:srgbClr val="FF0000"/>
                </a:solidFill>
              </a:rPr>
              <a:t>Who</a:t>
            </a:r>
            <a:r>
              <a:rPr lang="en-US" dirty="0"/>
              <a:t>, </a:t>
            </a:r>
            <a:r>
              <a:rPr lang="en-US" strike="sngStrike" dirty="0">
                <a:solidFill>
                  <a:srgbClr val="FF0000"/>
                </a:solidFill>
              </a:rPr>
              <a:t>What</a:t>
            </a:r>
            <a:r>
              <a:rPr lang="en-US" dirty="0"/>
              <a:t>, When Where, Why, and </a:t>
            </a:r>
            <a:r>
              <a:rPr lang="en-US" dirty="0">
                <a:solidFill>
                  <a:srgbClr val="FF0000"/>
                </a:solidFill>
              </a:rPr>
              <a:t>How</a:t>
            </a:r>
          </a:p>
        </p:txBody>
      </p:sp>
      <p:sp>
        <p:nvSpPr>
          <p:cNvPr id="5" name="Slide Number Placeholder 4">
            <a:extLst>
              <a:ext uri="{FF2B5EF4-FFF2-40B4-BE49-F238E27FC236}">
                <a16:creationId xmlns:a16="http://schemas.microsoft.com/office/drawing/2014/main" id="{681ABAD7-1832-5D99-F5FF-A2B219C51753}"/>
              </a:ext>
            </a:extLst>
          </p:cNvPr>
          <p:cNvSpPr>
            <a:spLocks noGrp="1"/>
          </p:cNvSpPr>
          <p:nvPr>
            <p:ph type="sldNum" sz="quarter" idx="12"/>
          </p:nvPr>
        </p:nvSpPr>
        <p:spPr/>
        <p:txBody>
          <a:bodyPr/>
          <a:lstStyle/>
          <a:p>
            <a:fld id="{2E0F7393-3E54-4036-BCA3-A975DB9EFB7F}" type="slidenum">
              <a:rPr lang="en-US" smtClean="0"/>
              <a:t>3</a:t>
            </a:fld>
            <a:endParaRPr lang="en-US"/>
          </a:p>
        </p:txBody>
      </p:sp>
      <p:sp>
        <p:nvSpPr>
          <p:cNvPr id="7" name="TextBox 6">
            <a:extLst>
              <a:ext uri="{FF2B5EF4-FFF2-40B4-BE49-F238E27FC236}">
                <a16:creationId xmlns:a16="http://schemas.microsoft.com/office/drawing/2014/main" id="{F3A30531-F162-4E02-42A2-FA987646C83C}"/>
              </a:ext>
            </a:extLst>
          </p:cNvPr>
          <p:cNvSpPr txBox="1"/>
          <p:nvPr/>
        </p:nvSpPr>
        <p:spPr>
          <a:xfrm>
            <a:off x="7491422" y="2186934"/>
            <a:ext cx="1213794" cy="338554"/>
          </a:xfrm>
          <a:prstGeom prst="rect">
            <a:avLst/>
          </a:prstGeom>
          <a:noFill/>
        </p:spPr>
        <p:txBody>
          <a:bodyPr wrap="none" rtlCol="0">
            <a:spAutoFit/>
          </a:bodyPr>
          <a:lstStyle/>
          <a:p>
            <a:r>
              <a:rPr lang="en-US" sz="1600" dirty="0"/>
              <a:t>Out-of-band</a:t>
            </a:r>
          </a:p>
        </p:txBody>
      </p:sp>
    </p:spTree>
    <p:extLst>
      <p:ext uri="{BB962C8B-B14F-4D97-AF65-F5344CB8AC3E}">
        <p14:creationId xmlns:p14="http://schemas.microsoft.com/office/powerpoint/2010/main" val="1930353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CD192F9-CAFE-FE1B-8315-C7EE9D3A2E0D}"/>
              </a:ext>
            </a:extLst>
          </p:cNvPr>
          <p:cNvPicPr>
            <a:picLocks noChangeAspect="1"/>
          </p:cNvPicPr>
          <p:nvPr/>
        </p:nvPicPr>
        <p:blipFill>
          <a:blip r:embed="rId2"/>
          <a:stretch>
            <a:fillRect/>
          </a:stretch>
        </p:blipFill>
        <p:spPr>
          <a:xfrm>
            <a:off x="5689600" y="3128759"/>
            <a:ext cx="6502400" cy="3364115"/>
          </a:xfrm>
          <a:prstGeom prst="rect">
            <a:avLst/>
          </a:prstGeom>
        </p:spPr>
      </p:pic>
      <p:sp>
        <p:nvSpPr>
          <p:cNvPr id="2" name="Title 1">
            <a:extLst>
              <a:ext uri="{FF2B5EF4-FFF2-40B4-BE49-F238E27FC236}">
                <a16:creationId xmlns:a16="http://schemas.microsoft.com/office/drawing/2014/main" id="{663730AD-6AFC-F807-AF8A-05DB6FF0C589}"/>
              </a:ext>
            </a:extLst>
          </p:cNvPr>
          <p:cNvSpPr>
            <a:spLocks noGrp="1"/>
          </p:cNvSpPr>
          <p:nvPr>
            <p:ph type="title"/>
          </p:nvPr>
        </p:nvSpPr>
        <p:spPr/>
        <p:txBody>
          <a:bodyPr/>
          <a:lstStyle/>
          <a:p>
            <a:r>
              <a:rPr lang="en-US" b="1" dirty="0">
                <a:solidFill>
                  <a:srgbClr val="FF0000"/>
                </a:solidFill>
              </a:rPr>
              <a:t>Why</a:t>
            </a:r>
            <a:r>
              <a:rPr lang="en-US" b="1" dirty="0"/>
              <a:t> and </a:t>
            </a:r>
            <a:r>
              <a:rPr lang="en-US" b="1" dirty="0">
                <a:solidFill>
                  <a:srgbClr val="FF0000"/>
                </a:solidFill>
              </a:rPr>
              <a:t>When</a:t>
            </a:r>
            <a:r>
              <a:rPr lang="en-US" b="1" dirty="0"/>
              <a:t> is Encryption Useful</a:t>
            </a:r>
          </a:p>
        </p:txBody>
      </p:sp>
      <p:sp>
        <p:nvSpPr>
          <p:cNvPr id="3" name="Content Placeholder 2">
            <a:extLst>
              <a:ext uri="{FF2B5EF4-FFF2-40B4-BE49-F238E27FC236}">
                <a16:creationId xmlns:a16="http://schemas.microsoft.com/office/drawing/2014/main" id="{7154073F-EEFF-B157-010C-DB8CF91D86EA}"/>
              </a:ext>
            </a:extLst>
          </p:cNvPr>
          <p:cNvSpPr>
            <a:spLocks noGrp="1"/>
          </p:cNvSpPr>
          <p:nvPr>
            <p:ph idx="1"/>
          </p:nvPr>
        </p:nvSpPr>
        <p:spPr>
          <a:xfrm>
            <a:off x="367553" y="1875354"/>
            <a:ext cx="10515600" cy="4351338"/>
          </a:xfrm>
        </p:spPr>
        <p:txBody>
          <a:bodyPr/>
          <a:lstStyle/>
          <a:p>
            <a:r>
              <a:rPr lang="en-US" b="1" dirty="0">
                <a:solidFill>
                  <a:srgbClr val="FF0000"/>
                </a:solidFill>
              </a:rPr>
              <a:t>Confidentiality</a:t>
            </a:r>
            <a:r>
              <a:rPr lang="en-US" dirty="0"/>
              <a:t> (no snooping or interception)</a:t>
            </a:r>
          </a:p>
          <a:p>
            <a:r>
              <a:rPr lang="en-US" b="1" dirty="0">
                <a:solidFill>
                  <a:srgbClr val="FF0000"/>
                </a:solidFill>
              </a:rPr>
              <a:t>Integrity</a:t>
            </a:r>
            <a:r>
              <a:rPr lang="en-US" dirty="0"/>
              <a:t> of Data (no alteration to data)</a:t>
            </a:r>
          </a:p>
          <a:p>
            <a:r>
              <a:rPr lang="en-US" b="1" dirty="0">
                <a:solidFill>
                  <a:srgbClr val="FF0000"/>
                </a:solidFill>
              </a:rPr>
              <a:t>Availability</a:t>
            </a:r>
            <a:r>
              <a:rPr lang="en-US" dirty="0"/>
              <a:t> (not stolen or diverted)</a:t>
            </a:r>
          </a:p>
          <a:p>
            <a:r>
              <a:rPr lang="en-US" dirty="0"/>
              <a:t>Authenticity (genuine and verifiable)</a:t>
            </a:r>
          </a:p>
          <a:p>
            <a:r>
              <a:rPr lang="en-US" dirty="0"/>
              <a:t>Non-repudiation </a:t>
            </a:r>
            <a:br>
              <a:rPr lang="en-US" dirty="0"/>
            </a:br>
            <a:r>
              <a:rPr lang="en-US" dirty="0"/>
              <a:t>(verification of sender)</a:t>
            </a:r>
          </a:p>
          <a:p>
            <a:r>
              <a:rPr lang="en-US" dirty="0"/>
              <a:t>Privacy Is Assured </a:t>
            </a:r>
            <a:r>
              <a:rPr lang="en-US"/>
              <a:t>by combining </a:t>
            </a:r>
            <a:r>
              <a:rPr lang="en-US" dirty="0"/>
              <a:t>these concepts</a:t>
            </a:r>
            <a:br>
              <a:rPr lang="en-US" dirty="0"/>
            </a:br>
            <a:r>
              <a:rPr lang="en-US" dirty="0"/>
              <a:t>(averting adversaries)</a:t>
            </a:r>
          </a:p>
          <a:p>
            <a:endParaRPr lang="en-US" dirty="0"/>
          </a:p>
        </p:txBody>
      </p:sp>
      <p:pic>
        <p:nvPicPr>
          <p:cNvPr id="9" name="Picture 8">
            <a:extLst>
              <a:ext uri="{FF2B5EF4-FFF2-40B4-BE49-F238E27FC236}">
                <a16:creationId xmlns:a16="http://schemas.microsoft.com/office/drawing/2014/main" id="{89207BB4-3AA2-3599-A606-E6F7F93FBB34}"/>
              </a:ext>
            </a:extLst>
          </p:cNvPr>
          <p:cNvPicPr>
            <a:picLocks noChangeAspect="1"/>
          </p:cNvPicPr>
          <p:nvPr/>
        </p:nvPicPr>
        <p:blipFill>
          <a:blip r:embed="rId3"/>
          <a:stretch>
            <a:fillRect/>
          </a:stretch>
        </p:blipFill>
        <p:spPr>
          <a:xfrm>
            <a:off x="9271730" y="498916"/>
            <a:ext cx="2920270" cy="2513202"/>
          </a:xfrm>
          <a:prstGeom prst="rect">
            <a:avLst/>
          </a:prstGeom>
        </p:spPr>
      </p:pic>
      <p:sp>
        <p:nvSpPr>
          <p:cNvPr id="10" name="TextBox 9">
            <a:extLst>
              <a:ext uri="{FF2B5EF4-FFF2-40B4-BE49-F238E27FC236}">
                <a16:creationId xmlns:a16="http://schemas.microsoft.com/office/drawing/2014/main" id="{F7183A4B-DFD0-85EB-E691-0E6FF7DD94D6}"/>
              </a:ext>
            </a:extLst>
          </p:cNvPr>
          <p:cNvSpPr txBox="1"/>
          <p:nvPr/>
        </p:nvSpPr>
        <p:spPr>
          <a:xfrm>
            <a:off x="8622818" y="103515"/>
            <a:ext cx="3569182" cy="523220"/>
          </a:xfrm>
          <a:prstGeom prst="rect">
            <a:avLst/>
          </a:prstGeom>
          <a:noFill/>
        </p:spPr>
        <p:txBody>
          <a:bodyPr wrap="none" rtlCol="0">
            <a:spAutoFit/>
          </a:bodyPr>
          <a:lstStyle/>
          <a:p>
            <a:r>
              <a:rPr lang="en-US" sz="2800" dirty="0"/>
              <a:t>Extending the CIA Triad</a:t>
            </a:r>
          </a:p>
        </p:txBody>
      </p:sp>
      <p:sp>
        <p:nvSpPr>
          <p:cNvPr id="5" name="TextBox 4">
            <a:extLst>
              <a:ext uri="{FF2B5EF4-FFF2-40B4-BE49-F238E27FC236}">
                <a16:creationId xmlns:a16="http://schemas.microsoft.com/office/drawing/2014/main" id="{9B5FE0FF-F2BA-312B-5049-6969C1080ECD}"/>
              </a:ext>
            </a:extLst>
          </p:cNvPr>
          <p:cNvSpPr txBox="1"/>
          <p:nvPr/>
        </p:nvSpPr>
        <p:spPr>
          <a:xfrm>
            <a:off x="4335697" y="180459"/>
            <a:ext cx="4084260" cy="369332"/>
          </a:xfrm>
          <a:prstGeom prst="rect">
            <a:avLst/>
          </a:prstGeom>
          <a:noFill/>
        </p:spPr>
        <p:txBody>
          <a:bodyPr wrap="none" rtlCol="0">
            <a:spAutoFit/>
          </a:bodyPr>
          <a:lstStyle/>
          <a:p>
            <a:r>
              <a:rPr lang="en-US" strike="sngStrike" dirty="0">
                <a:solidFill>
                  <a:srgbClr val="FF0000"/>
                </a:solidFill>
              </a:rPr>
              <a:t>Who</a:t>
            </a:r>
            <a:r>
              <a:rPr lang="en-US" dirty="0"/>
              <a:t>, </a:t>
            </a:r>
            <a:r>
              <a:rPr lang="en-US" strike="sngStrike" dirty="0">
                <a:solidFill>
                  <a:srgbClr val="FF0000"/>
                </a:solidFill>
              </a:rPr>
              <a:t>What</a:t>
            </a:r>
            <a:r>
              <a:rPr lang="en-US" dirty="0"/>
              <a:t>, </a:t>
            </a:r>
            <a:r>
              <a:rPr lang="en-US" dirty="0">
                <a:solidFill>
                  <a:srgbClr val="FF0000"/>
                </a:solidFill>
              </a:rPr>
              <a:t>When</a:t>
            </a:r>
            <a:r>
              <a:rPr lang="en-US" dirty="0"/>
              <a:t> Where, </a:t>
            </a:r>
            <a:r>
              <a:rPr lang="en-US" dirty="0">
                <a:solidFill>
                  <a:srgbClr val="FF0000"/>
                </a:solidFill>
              </a:rPr>
              <a:t>Why</a:t>
            </a:r>
            <a:r>
              <a:rPr lang="en-US" dirty="0"/>
              <a:t>, and </a:t>
            </a:r>
            <a:r>
              <a:rPr lang="en-US" strike="sngStrike" dirty="0">
                <a:solidFill>
                  <a:srgbClr val="FF0000"/>
                </a:solidFill>
              </a:rPr>
              <a:t>How</a:t>
            </a:r>
          </a:p>
        </p:txBody>
      </p:sp>
      <p:sp>
        <p:nvSpPr>
          <p:cNvPr id="6" name="Slide Number Placeholder 5">
            <a:extLst>
              <a:ext uri="{FF2B5EF4-FFF2-40B4-BE49-F238E27FC236}">
                <a16:creationId xmlns:a16="http://schemas.microsoft.com/office/drawing/2014/main" id="{F16CA595-F15D-A9AF-6E56-CC925E327A63}"/>
              </a:ext>
            </a:extLst>
          </p:cNvPr>
          <p:cNvSpPr>
            <a:spLocks noGrp="1"/>
          </p:cNvSpPr>
          <p:nvPr>
            <p:ph type="sldNum" sz="quarter" idx="12"/>
          </p:nvPr>
        </p:nvSpPr>
        <p:spPr/>
        <p:txBody>
          <a:bodyPr/>
          <a:lstStyle/>
          <a:p>
            <a:fld id="{2E0F7393-3E54-4036-BCA3-A975DB9EFB7F}" type="slidenum">
              <a:rPr lang="en-US" smtClean="0"/>
              <a:t>4</a:t>
            </a:fld>
            <a:endParaRPr lang="en-US"/>
          </a:p>
        </p:txBody>
      </p:sp>
    </p:spTree>
    <p:extLst>
      <p:ext uri="{BB962C8B-B14F-4D97-AF65-F5344CB8AC3E}">
        <p14:creationId xmlns:p14="http://schemas.microsoft.com/office/powerpoint/2010/main" val="238577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138D9-CB7F-77DA-6EFE-FD7CE89F24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24D5C3-19D3-59CB-AA64-3619D3A4B77F}"/>
              </a:ext>
            </a:extLst>
          </p:cNvPr>
          <p:cNvSpPr>
            <a:spLocks noGrp="1"/>
          </p:cNvSpPr>
          <p:nvPr>
            <p:ph type="title"/>
          </p:nvPr>
        </p:nvSpPr>
        <p:spPr>
          <a:xfrm>
            <a:off x="681789" y="88399"/>
            <a:ext cx="10515600" cy="1325563"/>
          </a:xfrm>
        </p:spPr>
        <p:txBody>
          <a:bodyPr/>
          <a:lstStyle/>
          <a:p>
            <a:r>
              <a:rPr lang="en-US" b="1" dirty="0">
                <a:solidFill>
                  <a:srgbClr val="FF0000"/>
                </a:solidFill>
              </a:rPr>
              <a:t>Where </a:t>
            </a:r>
            <a:r>
              <a:rPr lang="en-US" b="1" dirty="0"/>
              <a:t>is Encryption Used</a:t>
            </a:r>
          </a:p>
        </p:txBody>
      </p:sp>
      <p:sp>
        <p:nvSpPr>
          <p:cNvPr id="3" name="Content Placeholder 2">
            <a:extLst>
              <a:ext uri="{FF2B5EF4-FFF2-40B4-BE49-F238E27FC236}">
                <a16:creationId xmlns:a16="http://schemas.microsoft.com/office/drawing/2014/main" id="{858CA2BC-DF58-9ED8-9135-60C5B700DC0D}"/>
              </a:ext>
            </a:extLst>
          </p:cNvPr>
          <p:cNvSpPr>
            <a:spLocks noGrp="1"/>
          </p:cNvSpPr>
          <p:nvPr>
            <p:ph idx="1"/>
          </p:nvPr>
        </p:nvSpPr>
        <p:spPr>
          <a:xfrm>
            <a:off x="308811" y="1916112"/>
            <a:ext cx="5875421" cy="4351338"/>
          </a:xfrm>
        </p:spPr>
        <p:txBody>
          <a:bodyPr>
            <a:normAutofit lnSpcReduction="10000"/>
          </a:bodyPr>
          <a:lstStyle/>
          <a:p>
            <a:r>
              <a:rPr lang="en-US" dirty="0"/>
              <a:t>Data at rest (on your PC, server, phone)</a:t>
            </a:r>
            <a:br>
              <a:rPr lang="en-US" dirty="0"/>
            </a:br>
            <a:r>
              <a:rPr lang="en-US" dirty="0"/>
              <a:t>Vulnerable to physical theft or ransomware</a:t>
            </a:r>
          </a:p>
          <a:p>
            <a:r>
              <a:rPr lang="en-US" dirty="0"/>
              <a:t>Data In transit (email, text, Web activity)</a:t>
            </a:r>
            <a:br>
              <a:rPr lang="en-US" dirty="0"/>
            </a:br>
            <a:r>
              <a:rPr lang="en-US" dirty="0"/>
              <a:t>Vulnerable to “man-in-the-middle</a:t>
            </a:r>
          </a:p>
          <a:p>
            <a:r>
              <a:rPr lang="en-US" dirty="0"/>
              <a:t>Data in use (being processed)</a:t>
            </a:r>
            <a:br>
              <a:rPr lang="en-US" dirty="0"/>
            </a:br>
            <a:r>
              <a:rPr lang="en-US" dirty="0"/>
              <a:t>Vulnerable to Virus and malware that intercepts and sends to collection points</a:t>
            </a:r>
          </a:p>
          <a:p>
            <a:endParaRPr lang="en-US" dirty="0"/>
          </a:p>
          <a:p>
            <a:endParaRPr lang="en-US" dirty="0"/>
          </a:p>
        </p:txBody>
      </p:sp>
      <p:pic>
        <p:nvPicPr>
          <p:cNvPr id="10" name="Picture 9">
            <a:extLst>
              <a:ext uri="{FF2B5EF4-FFF2-40B4-BE49-F238E27FC236}">
                <a16:creationId xmlns:a16="http://schemas.microsoft.com/office/drawing/2014/main" id="{9B588F04-121A-3E85-5BA2-40F654933901}"/>
              </a:ext>
            </a:extLst>
          </p:cNvPr>
          <p:cNvPicPr>
            <a:picLocks noChangeAspect="1"/>
          </p:cNvPicPr>
          <p:nvPr/>
        </p:nvPicPr>
        <p:blipFill>
          <a:blip r:embed="rId2"/>
          <a:stretch>
            <a:fillRect/>
          </a:stretch>
        </p:blipFill>
        <p:spPr>
          <a:xfrm>
            <a:off x="6091031" y="1130969"/>
            <a:ext cx="5875421" cy="5233377"/>
          </a:xfrm>
          <a:prstGeom prst="rect">
            <a:avLst/>
          </a:prstGeom>
        </p:spPr>
      </p:pic>
      <p:sp>
        <p:nvSpPr>
          <p:cNvPr id="4" name="TextBox 3">
            <a:extLst>
              <a:ext uri="{FF2B5EF4-FFF2-40B4-BE49-F238E27FC236}">
                <a16:creationId xmlns:a16="http://schemas.microsoft.com/office/drawing/2014/main" id="{F2348B2C-F8CE-15F1-7F2B-39D36D5E3916}"/>
              </a:ext>
            </a:extLst>
          </p:cNvPr>
          <p:cNvSpPr txBox="1"/>
          <p:nvPr/>
        </p:nvSpPr>
        <p:spPr>
          <a:xfrm>
            <a:off x="4335697" y="180459"/>
            <a:ext cx="4084260" cy="369332"/>
          </a:xfrm>
          <a:prstGeom prst="rect">
            <a:avLst/>
          </a:prstGeom>
          <a:noFill/>
        </p:spPr>
        <p:txBody>
          <a:bodyPr wrap="none" rtlCol="0">
            <a:spAutoFit/>
          </a:bodyPr>
          <a:lstStyle/>
          <a:p>
            <a:r>
              <a:rPr lang="en-US" strike="sngStrike" dirty="0">
                <a:solidFill>
                  <a:srgbClr val="FF0000"/>
                </a:solidFill>
              </a:rPr>
              <a:t>Who</a:t>
            </a:r>
            <a:r>
              <a:rPr lang="en-US" dirty="0"/>
              <a:t>, </a:t>
            </a:r>
            <a:r>
              <a:rPr lang="en-US" strike="sngStrike" dirty="0">
                <a:solidFill>
                  <a:srgbClr val="FF0000"/>
                </a:solidFill>
              </a:rPr>
              <a:t>What</a:t>
            </a:r>
            <a:r>
              <a:rPr lang="en-US" dirty="0"/>
              <a:t>, </a:t>
            </a:r>
            <a:r>
              <a:rPr lang="en-US" strike="sngStrike" dirty="0">
                <a:solidFill>
                  <a:srgbClr val="FF0000"/>
                </a:solidFill>
              </a:rPr>
              <a:t>When</a:t>
            </a:r>
            <a:r>
              <a:rPr lang="en-US" dirty="0"/>
              <a:t> </a:t>
            </a:r>
            <a:r>
              <a:rPr lang="en-US" dirty="0">
                <a:solidFill>
                  <a:srgbClr val="FF0000"/>
                </a:solidFill>
              </a:rPr>
              <a:t>Where</a:t>
            </a:r>
            <a:r>
              <a:rPr lang="en-US" dirty="0"/>
              <a:t>, </a:t>
            </a:r>
            <a:r>
              <a:rPr lang="en-US" strike="sngStrike" dirty="0">
                <a:solidFill>
                  <a:srgbClr val="FF0000"/>
                </a:solidFill>
              </a:rPr>
              <a:t>Why</a:t>
            </a:r>
            <a:r>
              <a:rPr lang="en-US" dirty="0"/>
              <a:t>, and </a:t>
            </a:r>
            <a:r>
              <a:rPr lang="en-US" strike="sngStrike" dirty="0">
                <a:solidFill>
                  <a:srgbClr val="FF0000"/>
                </a:solidFill>
              </a:rPr>
              <a:t>How</a:t>
            </a:r>
          </a:p>
        </p:txBody>
      </p:sp>
      <p:sp>
        <p:nvSpPr>
          <p:cNvPr id="5" name="Slide Number Placeholder 4">
            <a:extLst>
              <a:ext uri="{FF2B5EF4-FFF2-40B4-BE49-F238E27FC236}">
                <a16:creationId xmlns:a16="http://schemas.microsoft.com/office/drawing/2014/main" id="{3783FA9F-8283-F035-28F6-C97812E9BC4E}"/>
              </a:ext>
            </a:extLst>
          </p:cNvPr>
          <p:cNvSpPr>
            <a:spLocks noGrp="1"/>
          </p:cNvSpPr>
          <p:nvPr>
            <p:ph type="sldNum" sz="quarter" idx="12"/>
          </p:nvPr>
        </p:nvSpPr>
        <p:spPr/>
        <p:txBody>
          <a:bodyPr/>
          <a:lstStyle/>
          <a:p>
            <a:fld id="{2E0F7393-3E54-4036-BCA3-A975DB9EFB7F}" type="slidenum">
              <a:rPr lang="en-US" smtClean="0"/>
              <a:t>5</a:t>
            </a:fld>
            <a:endParaRPr lang="en-US"/>
          </a:p>
        </p:txBody>
      </p:sp>
    </p:spTree>
    <p:extLst>
      <p:ext uri="{BB962C8B-B14F-4D97-AF65-F5344CB8AC3E}">
        <p14:creationId xmlns:p14="http://schemas.microsoft.com/office/powerpoint/2010/main" val="3723456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70DE-4BAC-32EE-AD28-3F5D6843FCFD}"/>
              </a:ext>
            </a:extLst>
          </p:cNvPr>
          <p:cNvSpPr>
            <a:spLocks noGrp="1"/>
          </p:cNvSpPr>
          <p:nvPr>
            <p:ph type="title"/>
          </p:nvPr>
        </p:nvSpPr>
        <p:spPr>
          <a:xfrm>
            <a:off x="838200" y="-51732"/>
            <a:ext cx="10515600" cy="1325563"/>
          </a:xfrm>
        </p:spPr>
        <p:txBody>
          <a:bodyPr/>
          <a:lstStyle/>
          <a:p>
            <a:r>
              <a:rPr lang="en-US" b="1" dirty="0"/>
              <a:t>Introducing the </a:t>
            </a:r>
            <a:r>
              <a:rPr lang="en-US" b="1" dirty="0" err="1"/>
              <a:t>CipherFidget</a:t>
            </a:r>
            <a:endParaRPr lang="en-US" b="1" dirty="0"/>
          </a:p>
        </p:txBody>
      </p:sp>
      <p:sp>
        <p:nvSpPr>
          <p:cNvPr id="3" name="Content Placeholder 2">
            <a:extLst>
              <a:ext uri="{FF2B5EF4-FFF2-40B4-BE49-F238E27FC236}">
                <a16:creationId xmlns:a16="http://schemas.microsoft.com/office/drawing/2014/main" id="{AD7D7F78-42FD-F0E1-90F5-C35244A41B7A}"/>
              </a:ext>
            </a:extLst>
          </p:cNvPr>
          <p:cNvSpPr>
            <a:spLocks noGrp="1"/>
          </p:cNvSpPr>
          <p:nvPr>
            <p:ph idx="1"/>
          </p:nvPr>
        </p:nvSpPr>
        <p:spPr>
          <a:xfrm>
            <a:off x="645695" y="1032250"/>
            <a:ext cx="10515600" cy="4351338"/>
          </a:xfrm>
        </p:spPr>
        <p:txBody>
          <a:bodyPr/>
          <a:lstStyle/>
          <a:p>
            <a:r>
              <a:rPr lang="en-US" dirty="0"/>
              <a:t>A tactile “secret decoder ring” paired with interactive lessons.</a:t>
            </a:r>
          </a:p>
          <a:p>
            <a:r>
              <a:rPr lang="en-US" dirty="0"/>
              <a:t>Contains 2 alphabetic rings that can be rotated independently.</a:t>
            </a:r>
          </a:p>
          <a:p>
            <a:r>
              <a:rPr lang="en-US" dirty="0"/>
              <a:t>Concepts apply to Roman secrets and modern digital encryption.</a:t>
            </a:r>
          </a:p>
          <a:p>
            <a:r>
              <a:rPr lang="en-US" dirty="0">
                <a:hlinkClick r:id="rId2"/>
              </a:rPr>
              <a:t>https://cipherfidget.com/</a:t>
            </a:r>
            <a:endParaRPr lang="en-US" dirty="0"/>
          </a:p>
          <a:p>
            <a:r>
              <a:rPr lang="en-US" dirty="0"/>
              <a:t>Lessons are available on the website</a:t>
            </a:r>
          </a:p>
          <a:p>
            <a:endParaRPr lang="en-US" dirty="0"/>
          </a:p>
        </p:txBody>
      </p:sp>
      <p:pic>
        <p:nvPicPr>
          <p:cNvPr id="5" name="Picture 4">
            <a:extLst>
              <a:ext uri="{FF2B5EF4-FFF2-40B4-BE49-F238E27FC236}">
                <a16:creationId xmlns:a16="http://schemas.microsoft.com/office/drawing/2014/main" id="{5E9BF6C3-1987-08B3-2EF2-3348B12A97D0}"/>
              </a:ext>
            </a:extLst>
          </p:cNvPr>
          <p:cNvPicPr>
            <a:picLocks noChangeAspect="1"/>
          </p:cNvPicPr>
          <p:nvPr/>
        </p:nvPicPr>
        <p:blipFill>
          <a:blip r:embed="rId3"/>
          <a:stretch>
            <a:fillRect/>
          </a:stretch>
        </p:blipFill>
        <p:spPr>
          <a:xfrm>
            <a:off x="6440433" y="2943231"/>
            <a:ext cx="5366083" cy="3778244"/>
          </a:xfrm>
          <a:prstGeom prst="rect">
            <a:avLst/>
          </a:prstGeom>
        </p:spPr>
      </p:pic>
      <p:sp>
        <p:nvSpPr>
          <p:cNvPr id="4" name="Slide Number Placeholder 3">
            <a:extLst>
              <a:ext uri="{FF2B5EF4-FFF2-40B4-BE49-F238E27FC236}">
                <a16:creationId xmlns:a16="http://schemas.microsoft.com/office/drawing/2014/main" id="{E0917A2E-C9A5-8093-99B6-55C2F2CA31B4}"/>
              </a:ext>
            </a:extLst>
          </p:cNvPr>
          <p:cNvSpPr>
            <a:spLocks noGrp="1"/>
          </p:cNvSpPr>
          <p:nvPr>
            <p:ph type="sldNum" sz="quarter" idx="12"/>
          </p:nvPr>
        </p:nvSpPr>
        <p:spPr/>
        <p:txBody>
          <a:bodyPr/>
          <a:lstStyle/>
          <a:p>
            <a:fld id="{2E0F7393-3E54-4036-BCA3-A975DB9EFB7F}" type="slidenum">
              <a:rPr lang="en-US" smtClean="0"/>
              <a:t>6</a:t>
            </a:fld>
            <a:endParaRPr lang="en-US"/>
          </a:p>
        </p:txBody>
      </p:sp>
      <p:pic>
        <p:nvPicPr>
          <p:cNvPr id="7" name="Google Shape;106;p1">
            <a:extLst>
              <a:ext uri="{FF2B5EF4-FFF2-40B4-BE49-F238E27FC236}">
                <a16:creationId xmlns:a16="http://schemas.microsoft.com/office/drawing/2014/main" id="{20AE3C39-16F8-6393-75F9-A4E5E3C7FFC6}"/>
              </a:ext>
            </a:extLst>
          </p:cNvPr>
          <p:cNvPicPr preferRelativeResize="0">
            <a:picLocks noChangeAspect="1"/>
          </p:cNvPicPr>
          <p:nvPr/>
        </p:nvPicPr>
        <p:blipFill rotWithShape="1">
          <a:blip r:embed="rId4">
            <a:alphaModFix/>
          </a:blip>
          <a:srcRect/>
          <a:stretch/>
        </p:blipFill>
        <p:spPr>
          <a:xfrm>
            <a:off x="838200" y="3684206"/>
            <a:ext cx="4685013" cy="2783364"/>
          </a:xfrm>
          <a:prstGeom prst="rect">
            <a:avLst/>
          </a:prstGeom>
          <a:noFill/>
          <a:ln>
            <a:noFill/>
          </a:ln>
        </p:spPr>
      </p:pic>
    </p:spTree>
    <p:extLst>
      <p:ext uri="{BB962C8B-B14F-4D97-AF65-F5344CB8AC3E}">
        <p14:creationId xmlns:p14="http://schemas.microsoft.com/office/powerpoint/2010/main" val="3146493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6C357-D662-9F89-EAA6-FF02AF8A0A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85A0DF-44E5-76EF-2292-DEA4886EEB51}"/>
              </a:ext>
            </a:extLst>
          </p:cNvPr>
          <p:cNvSpPr>
            <a:spLocks noGrp="1"/>
          </p:cNvSpPr>
          <p:nvPr>
            <p:ph type="title"/>
          </p:nvPr>
        </p:nvSpPr>
        <p:spPr>
          <a:xfrm>
            <a:off x="255495" y="365125"/>
            <a:ext cx="11600883" cy="1325563"/>
          </a:xfrm>
        </p:spPr>
        <p:txBody>
          <a:bodyPr/>
          <a:lstStyle/>
          <a:p>
            <a:pPr algn="ctr"/>
            <a:r>
              <a:rPr lang="en-US" b="1" dirty="0" err="1"/>
              <a:t>CipherFidget</a:t>
            </a:r>
            <a:r>
              <a:rPr lang="en-US" b="1" dirty="0"/>
              <a:t> Lesson 1 The Basic Substitution Cipher</a:t>
            </a:r>
            <a:br>
              <a:rPr lang="en-US" b="1" dirty="0"/>
            </a:br>
            <a:r>
              <a:rPr lang="en-US" sz="3200" b="1" dirty="0"/>
              <a:t>(</a:t>
            </a:r>
            <a:r>
              <a:rPr lang="en-US" sz="3200" dirty="0"/>
              <a:t>monoalphabetic symmetric encryption</a:t>
            </a:r>
            <a:r>
              <a:rPr lang="en-US" sz="3200" b="1" dirty="0"/>
              <a:t>)</a:t>
            </a:r>
          </a:p>
        </p:txBody>
      </p:sp>
      <p:sp>
        <p:nvSpPr>
          <p:cNvPr id="3" name="Content Placeholder 2">
            <a:extLst>
              <a:ext uri="{FF2B5EF4-FFF2-40B4-BE49-F238E27FC236}">
                <a16:creationId xmlns:a16="http://schemas.microsoft.com/office/drawing/2014/main" id="{4AED9287-7145-F6D8-8447-D22AB51B5140}"/>
              </a:ext>
            </a:extLst>
          </p:cNvPr>
          <p:cNvSpPr>
            <a:spLocks noGrp="1"/>
          </p:cNvSpPr>
          <p:nvPr>
            <p:ph idx="1"/>
          </p:nvPr>
        </p:nvSpPr>
        <p:spPr>
          <a:xfrm>
            <a:off x="838200" y="1622310"/>
            <a:ext cx="10515600" cy="2394964"/>
          </a:xfrm>
        </p:spPr>
        <p:txBody>
          <a:bodyPr>
            <a:noAutofit/>
          </a:bodyPr>
          <a:lstStyle/>
          <a:p>
            <a:r>
              <a:rPr lang="en-US" sz="3200" dirty="0"/>
              <a:t>Alphabetic Offset (</a:t>
            </a:r>
            <a:r>
              <a:rPr lang="en-US" sz="3200" dirty="0" err="1"/>
              <a:t>ROTation</a:t>
            </a:r>
            <a:r>
              <a:rPr lang="en-US" sz="3200" dirty="0"/>
              <a:t>) to encrypt HELLO</a:t>
            </a:r>
          </a:p>
          <a:p>
            <a:r>
              <a:rPr lang="en-US" sz="3200" dirty="0"/>
              <a:t>Click lower alphabet “4” positions to the right (</a:t>
            </a:r>
            <a:r>
              <a:rPr lang="en-US" sz="1200" dirty="0"/>
              <a:t>bottom</a:t>
            </a:r>
            <a:r>
              <a:rPr lang="en-US" sz="3200" dirty="0"/>
              <a:t> A= </a:t>
            </a:r>
            <a:r>
              <a:rPr lang="en-US" sz="1200" dirty="0"/>
              <a:t>top</a:t>
            </a:r>
            <a:r>
              <a:rPr lang="en-US" sz="3200" dirty="0"/>
              <a:t> E) and read the letters above H E L </a:t>
            </a:r>
            <a:r>
              <a:rPr lang="en-US" sz="3200" dirty="0" err="1"/>
              <a:t>L</a:t>
            </a:r>
            <a:r>
              <a:rPr lang="en-US" sz="3200" dirty="0"/>
              <a:t> &amp; O __ __ __ __ __</a:t>
            </a:r>
          </a:p>
          <a:p>
            <a:r>
              <a:rPr lang="en-US" sz="3200" dirty="0">
                <a:hlinkClick r:id="rId2"/>
              </a:rPr>
              <a:t>https://cipherfidget.com/lessons/rot-x</a:t>
            </a:r>
            <a:endParaRPr lang="en-US" sz="3200" dirty="0"/>
          </a:p>
        </p:txBody>
      </p:sp>
      <p:pic>
        <p:nvPicPr>
          <p:cNvPr id="9" name="Picture 8">
            <a:extLst>
              <a:ext uri="{FF2B5EF4-FFF2-40B4-BE49-F238E27FC236}">
                <a16:creationId xmlns:a16="http://schemas.microsoft.com/office/drawing/2014/main" id="{36FE9AA0-3B03-0E2D-F545-D651143FBF84}"/>
              </a:ext>
            </a:extLst>
          </p:cNvPr>
          <p:cNvPicPr>
            <a:picLocks noChangeAspect="1"/>
          </p:cNvPicPr>
          <p:nvPr/>
        </p:nvPicPr>
        <p:blipFill>
          <a:blip r:embed="rId3"/>
          <a:stretch>
            <a:fillRect/>
          </a:stretch>
        </p:blipFill>
        <p:spPr>
          <a:xfrm>
            <a:off x="1097029" y="5058802"/>
            <a:ext cx="5613185" cy="1662673"/>
          </a:xfrm>
          <a:prstGeom prst="rect">
            <a:avLst/>
          </a:prstGeom>
        </p:spPr>
      </p:pic>
      <p:sp>
        <p:nvSpPr>
          <p:cNvPr id="4" name="Slide Number Placeholder 3">
            <a:extLst>
              <a:ext uri="{FF2B5EF4-FFF2-40B4-BE49-F238E27FC236}">
                <a16:creationId xmlns:a16="http://schemas.microsoft.com/office/drawing/2014/main" id="{19C6011B-47C1-86DE-2781-18AC57A2A0B6}"/>
              </a:ext>
            </a:extLst>
          </p:cNvPr>
          <p:cNvSpPr>
            <a:spLocks noGrp="1"/>
          </p:cNvSpPr>
          <p:nvPr>
            <p:ph type="sldNum" sz="quarter" idx="12"/>
          </p:nvPr>
        </p:nvSpPr>
        <p:spPr/>
        <p:txBody>
          <a:bodyPr/>
          <a:lstStyle/>
          <a:p>
            <a:fld id="{2E0F7393-3E54-4036-BCA3-A975DB9EFB7F}" type="slidenum">
              <a:rPr lang="en-US" smtClean="0"/>
              <a:t>7</a:t>
            </a:fld>
            <a:endParaRPr lang="en-US"/>
          </a:p>
        </p:txBody>
      </p:sp>
      <p:sp>
        <p:nvSpPr>
          <p:cNvPr id="5" name="TextBox 4">
            <a:extLst>
              <a:ext uri="{FF2B5EF4-FFF2-40B4-BE49-F238E27FC236}">
                <a16:creationId xmlns:a16="http://schemas.microsoft.com/office/drawing/2014/main" id="{FB997C4F-BBE5-2F52-6F3B-0559B228F734}"/>
              </a:ext>
            </a:extLst>
          </p:cNvPr>
          <p:cNvSpPr txBox="1"/>
          <p:nvPr/>
        </p:nvSpPr>
        <p:spPr>
          <a:xfrm>
            <a:off x="7266100" y="5376765"/>
            <a:ext cx="4925900" cy="646331"/>
          </a:xfrm>
          <a:prstGeom prst="rect">
            <a:avLst/>
          </a:prstGeom>
          <a:noFill/>
        </p:spPr>
        <p:txBody>
          <a:bodyPr wrap="none" rtlCol="0">
            <a:spAutoFit/>
          </a:bodyPr>
          <a:lstStyle/>
          <a:p>
            <a:r>
              <a:rPr lang="en-US" dirty="0"/>
              <a:t>See the Movie</a:t>
            </a:r>
          </a:p>
          <a:p>
            <a:r>
              <a:rPr lang="en-US" dirty="0">
                <a:hlinkClick r:id="rId4"/>
              </a:rPr>
              <a:t>https://www.youtube.com/watch?v=G8svL3REX9o</a:t>
            </a:r>
            <a:endParaRPr lang="en-US" dirty="0"/>
          </a:p>
        </p:txBody>
      </p:sp>
      <p:grpSp>
        <p:nvGrpSpPr>
          <p:cNvPr id="6" name="Group 5">
            <a:extLst>
              <a:ext uri="{FF2B5EF4-FFF2-40B4-BE49-F238E27FC236}">
                <a16:creationId xmlns:a16="http://schemas.microsoft.com/office/drawing/2014/main" id="{A77D351C-8BA1-7418-6748-CC2AD3C0A10F}"/>
              </a:ext>
            </a:extLst>
          </p:cNvPr>
          <p:cNvGrpSpPr/>
          <p:nvPr/>
        </p:nvGrpSpPr>
        <p:grpSpPr>
          <a:xfrm>
            <a:off x="242048" y="4065959"/>
            <a:ext cx="11810750" cy="955906"/>
            <a:chOff x="242048" y="4065959"/>
            <a:chExt cx="11810750" cy="955906"/>
          </a:xfrm>
        </p:grpSpPr>
        <p:pic>
          <p:nvPicPr>
            <p:cNvPr id="7" name="Picture 6">
              <a:extLst>
                <a:ext uri="{FF2B5EF4-FFF2-40B4-BE49-F238E27FC236}">
                  <a16:creationId xmlns:a16="http://schemas.microsoft.com/office/drawing/2014/main" id="{7D7B460F-362B-B60E-8107-0F6A1A238533}"/>
                </a:ext>
              </a:extLst>
            </p:cNvPr>
            <p:cNvPicPr>
              <a:picLocks noChangeAspect="1"/>
            </p:cNvPicPr>
            <p:nvPr/>
          </p:nvPicPr>
          <p:blipFill>
            <a:blip r:embed="rId5"/>
            <a:stretch>
              <a:fillRect/>
            </a:stretch>
          </p:blipFill>
          <p:spPr>
            <a:xfrm>
              <a:off x="242048" y="4065959"/>
              <a:ext cx="11810750" cy="955906"/>
            </a:xfrm>
            <a:prstGeom prst="rect">
              <a:avLst/>
            </a:prstGeom>
          </p:spPr>
        </p:pic>
        <p:sp>
          <p:nvSpPr>
            <p:cNvPr id="8" name="Rectangle 7">
              <a:extLst>
                <a:ext uri="{FF2B5EF4-FFF2-40B4-BE49-F238E27FC236}">
                  <a16:creationId xmlns:a16="http://schemas.microsoft.com/office/drawing/2014/main" id="{64E9818A-BBF5-5C3B-D6D6-470EFB75809E}"/>
                </a:ext>
              </a:extLst>
            </p:cNvPr>
            <p:cNvSpPr/>
            <p:nvPr/>
          </p:nvSpPr>
          <p:spPr>
            <a:xfrm>
              <a:off x="3397956" y="4246101"/>
              <a:ext cx="259644" cy="541867"/>
            </a:xfrm>
            <a:prstGeom prst="rect">
              <a:avLst/>
            </a:prstGeom>
            <a:solidFill>
              <a:schemeClr val="accent2">
                <a:lumMod val="40000"/>
                <a:lumOff val="60000"/>
                <a:alpha val="3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4A81805-BC3A-D071-E751-8CB9C87B3D07}"/>
                </a:ext>
              </a:extLst>
            </p:cNvPr>
            <p:cNvSpPr/>
            <p:nvPr/>
          </p:nvSpPr>
          <p:spPr>
            <a:xfrm>
              <a:off x="2593751" y="4246101"/>
              <a:ext cx="259644" cy="541867"/>
            </a:xfrm>
            <a:prstGeom prst="rect">
              <a:avLst/>
            </a:prstGeom>
            <a:solidFill>
              <a:schemeClr val="accent2">
                <a:lumMod val="40000"/>
                <a:lumOff val="60000"/>
                <a:alpha val="3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F3634D-ED60-66AD-E8DF-7D54F99118A2}"/>
                </a:ext>
              </a:extLst>
            </p:cNvPr>
            <p:cNvSpPr/>
            <p:nvPr/>
          </p:nvSpPr>
          <p:spPr>
            <a:xfrm>
              <a:off x="4518679" y="4246101"/>
              <a:ext cx="259644" cy="541867"/>
            </a:xfrm>
            <a:prstGeom prst="rect">
              <a:avLst/>
            </a:prstGeom>
            <a:solidFill>
              <a:schemeClr val="accent2">
                <a:lumMod val="40000"/>
                <a:lumOff val="60000"/>
                <a:alpha val="3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716ECD5-8902-DEA6-1009-8FD349C41E65}"/>
                </a:ext>
              </a:extLst>
            </p:cNvPr>
            <p:cNvSpPr/>
            <p:nvPr/>
          </p:nvSpPr>
          <p:spPr>
            <a:xfrm>
              <a:off x="5318196" y="4246101"/>
              <a:ext cx="259644" cy="541867"/>
            </a:xfrm>
            <a:prstGeom prst="rect">
              <a:avLst/>
            </a:prstGeom>
            <a:solidFill>
              <a:schemeClr val="accent2">
                <a:lumMod val="40000"/>
                <a:lumOff val="60000"/>
                <a:alpha val="3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3" name="Straight Arrow Connector 12">
            <a:extLst>
              <a:ext uri="{FF2B5EF4-FFF2-40B4-BE49-F238E27FC236}">
                <a16:creationId xmlns:a16="http://schemas.microsoft.com/office/drawing/2014/main" id="{90BCA272-7D56-ACDE-AFCF-0A5E144BE5BF}"/>
              </a:ext>
            </a:extLst>
          </p:cNvPr>
          <p:cNvCxnSpPr>
            <a:cxnSpLocks/>
          </p:cNvCxnSpPr>
          <p:nvPr/>
        </p:nvCxnSpPr>
        <p:spPr>
          <a:xfrm flipV="1">
            <a:off x="3617844" y="4316738"/>
            <a:ext cx="0" cy="35237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2ED5B46-EC83-1038-0FBB-D026411AF4A6}"/>
              </a:ext>
            </a:extLst>
          </p:cNvPr>
          <p:cNvCxnSpPr>
            <a:cxnSpLocks/>
          </p:cNvCxnSpPr>
          <p:nvPr/>
        </p:nvCxnSpPr>
        <p:spPr>
          <a:xfrm flipV="1">
            <a:off x="2766391" y="4316738"/>
            <a:ext cx="0" cy="35237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ED17405-77D7-9BB0-CA74-A0E247F46F91}"/>
              </a:ext>
            </a:extLst>
          </p:cNvPr>
          <p:cNvCxnSpPr>
            <a:cxnSpLocks/>
          </p:cNvCxnSpPr>
          <p:nvPr/>
        </p:nvCxnSpPr>
        <p:spPr>
          <a:xfrm flipV="1">
            <a:off x="4687956" y="4316738"/>
            <a:ext cx="0" cy="35237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C329BB6-828B-C55C-FFF5-DB8F356BEF8F}"/>
              </a:ext>
            </a:extLst>
          </p:cNvPr>
          <p:cNvCxnSpPr>
            <a:cxnSpLocks/>
          </p:cNvCxnSpPr>
          <p:nvPr/>
        </p:nvCxnSpPr>
        <p:spPr>
          <a:xfrm flipV="1">
            <a:off x="5536093" y="4316738"/>
            <a:ext cx="0" cy="35237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3467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2D7CC-CC51-698F-F78F-7ECAC0CD81AA}"/>
              </a:ext>
            </a:extLst>
          </p:cNvPr>
          <p:cNvSpPr>
            <a:spLocks noGrp="1"/>
          </p:cNvSpPr>
          <p:nvPr>
            <p:ph type="title"/>
          </p:nvPr>
        </p:nvSpPr>
        <p:spPr>
          <a:xfrm>
            <a:off x="838200" y="134781"/>
            <a:ext cx="7772400" cy="1325563"/>
          </a:xfrm>
        </p:spPr>
        <p:txBody>
          <a:bodyPr/>
          <a:lstStyle/>
          <a:p>
            <a:r>
              <a:rPr lang="en-US" b="1" dirty="0" err="1"/>
              <a:t>CipherFidget</a:t>
            </a:r>
            <a:r>
              <a:rPr lang="en-US" b="1" dirty="0"/>
              <a:t> Lesson 1 Decryption &amp; Discussion  </a:t>
            </a:r>
          </a:p>
        </p:txBody>
      </p:sp>
      <p:sp>
        <p:nvSpPr>
          <p:cNvPr id="3" name="Content Placeholder 2">
            <a:extLst>
              <a:ext uri="{FF2B5EF4-FFF2-40B4-BE49-F238E27FC236}">
                <a16:creationId xmlns:a16="http://schemas.microsoft.com/office/drawing/2014/main" id="{068BFE31-3556-ABD4-E072-05919AD19FF0}"/>
              </a:ext>
            </a:extLst>
          </p:cNvPr>
          <p:cNvSpPr>
            <a:spLocks noGrp="1"/>
          </p:cNvSpPr>
          <p:nvPr>
            <p:ph idx="1"/>
          </p:nvPr>
        </p:nvSpPr>
        <p:spPr>
          <a:xfrm>
            <a:off x="647700" y="1389525"/>
            <a:ext cx="10896600" cy="3020594"/>
          </a:xfrm>
        </p:spPr>
        <p:txBody>
          <a:bodyPr>
            <a:noAutofit/>
          </a:bodyPr>
          <a:lstStyle/>
          <a:p>
            <a:r>
              <a:rPr lang="en-US" sz="3200" dirty="0"/>
              <a:t>Check that the </a:t>
            </a:r>
            <a:r>
              <a:rPr lang="en-US" sz="3200" dirty="0" err="1"/>
              <a:t>the</a:t>
            </a:r>
            <a:r>
              <a:rPr lang="en-US" sz="3200" dirty="0"/>
              <a:t> lower alphabet is“4” positions to the right and read </a:t>
            </a:r>
            <a:r>
              <a:rPr lang="en-US" sz="3200" dirty="0">
                <a:solidFill>
                  <a:srgbClr val="FF0000"/>
                </a:solidFill>
              </a:rPr>
              <a:t>(from the top row) </a:t>
            </a:r>
            <a:r>
              <a:rPr lang="en-US" sz="3200" dirty="0"/>
              <a:t>the letters below L I P </a:t>
            </a:r>
            <a:r>
              <a:rPr lang="en-US" sz="3200" dirty="0" err="1"/>
              <a:t>P</a:t>
            </a:r>
            <a:r>
              <a:rPr lang="en-US" sz="3200" dirty="0"/>
              <a:t> &amp; S</a:t>
            </a:r>
          </a:p>
          <a:p>
            <a:r>
              <a:rPr lang="en-US" sz="3200" dirty="0"/>
              <a:t>Notice anything about the encrypted message (LIPPS)?</a:t>
            </a:r>
          </a:p>
          <a:p>
            <a:r>
              <a:rPr lang="en-US" sz="3200" dirty="0"/>
              <a:t>Besides the double letter, what is the weakness?</a:t>
            </a:r>
          </a:p>
          <a:p>
            <a:pPr lvl="1"/>
            <a:r>
              <a:rPr lang="en-US" sz="3200" dirty="0"/>
              <a:t>How many combinations are there for the key? (26)</a:t>
            </a:r>
          </a:p>
        </p:txBody>
      </p:sp>
      <p:sp>
        <p:nvSpPr>
          <p:cNvPr id="4" name="Slide Number Placeholder 3">
            <a:extLst>
              <a:ext uri="{FF2B5EF4-FFF2-40B4-BE49-F238E27FC236}">
                <a16:creationId xmlns:a16="http://schemas.microsoft.com/office/drawing/2014/main" id="{E760D652-A424-ED08-EC15-09078F489310}"/>
              </a:ext>
            </a:extLst>
          </p:cNvPr>
          <p:cNvSpPr>
            <a:spLocks noGrp="1"/>
          </p:cNvSpPr>
          <p:nvPr>
            <p:ph type="sldNum" sz="quarter" idx="12"/>
          </p:nvPr>
        </p:nvSpPr>
        <p:spPr/>
        <p:txBody>
          <a:bodyPr/>
          <a:lstStyle/>
          <a:p>
            <a:fld id="{2E0F7393-3E54-4036-BCA3-A975DB9EFB7F}" type="slidenum">
              <a:rPr lang="en-US" smtClean="0"/>
              <a:t>8</a:t>
            </a:fld>
            <a:endParaRPr lang="en-US"/>
          </a:p>
        </p:txBody>
      </p:sp>
      <p:sp>
        <p:nvSpPr>
          <p:cNvPr id="5" name="TextBox 4">
            <a:extLst>
              <a:ext uri="{FF2B5EF4-FFF2-40B4-BE49-F238E27FC236}">
                <a16:creationId xmlns:a16="http://schemas.microsoft.com/office/drawing/2014/main" id="{E59E3222-5F2D-5139-7BD5-29B85C41A777}"/>
              </a:ext>
            </a:extLst>
          </p:cNvPr>
          <p:cNvSpPr txBox="1"/>
          <p:nvPr/>
        </p:nvSpPr>
        <p:spPr>
          <a:xfrm>
            <a:off x="8633782" y="136525"/>
            <a:ext cx="3558218" cy="1631216"/>
          </a:xfrm>
          <a:prstGeom prst="rect">
            <a:avLst/>
          </a:prstGeom>
          <a:noFill/>
        </p:spPr>
        <p:txBody>
          <a:bodyPr wrap="none" rtlCol="0">
            <a:spAutoFit/>
          </a:bodyPr>
          <a:lstStyle/>
          <a:p>
            <a:pPr algn="ctr"/>
            <a:r>
              <a:rPr lang="en-US" sz="2000" dirty="0"/>
              <a:t>Aside:</a:t>
            </a:r>
          </a:p>
          <a:p>
            <a:pPr algn="ctr"/>
            <a:r>
              <a:rPr lang="en-US" sz="2000" dirty="0"/>
              <a:t>Pattern/Known plain text attack.</a:t>
            </a:r>
          </a:p>
          <a:p>
            <a:pPr algn="ctr"/>
            <a:r>
              <a:rPr lang="en-US" sz="2000" dirty="0"/>
              <a:t>Can you crack this in 2 guesses? </a:t>
            </a:r>
          </a:p>
          <a:p>
            <a:pPr algn="ctr"/>
            <a:r>
              <a:rPr lang="en-US" sz="2000" b="1" dirty="0">
                <a:latin typeface="Courier New" panose="02070309020205020404" pitchFamily="49" charset="0"/>
                <a:cs typeface="Courier New" panose="02070309020205020404" pitchFamily="49" charset="0"/>
              </a:rPr>
              <a:t>M EQ E QER</a:t>
            </a:r>
          </a:p>
          <a:p>
            <a:pPr algn="ctr"/>
            <a:endParaRPr lang="en-US" sz="2000" dirty="0"/>
          </a:p>
        </p:txBody>
      </p:sp>
      <p:grpSp>
        <p:nvGrpSpPr>
          <p:cNvPr id="15" name="Group 14">
            <a:extLst>
              <a:ext uri="{FF2B5EF4-FFF2-40B4-BE49-F238E27FC236}">
                <a16:creationId xmlns:a16="http://schemas.microsoft.com/office/drawing/2014/main" id="{F9BC29F0-F496-93E4-4372-F8F2367C0D48}"/>
              </a:ext>
            </a:extLst>
          </p:cNvPr>
          <p:cNvGrpSpPr/>
          <p:nvPr/>
        </p:nvGrpSpPr>
        <p:grpSpPr>
          <a:xfrm>
            <a:off x="242048" y="4065959"/>
            <a:ext cx="11810750" cy="955906"/>
            <a:chOff x="242048" y="4065959"/>
            <a:chExt cx="11810750" cy="955906"/>
          </a:xfrm>
        </p:grpSpPr>
        <p:pic>
          <p:nvPicPr>
            <p:cNvPr id="13" name="Picture 12">
              <a:extLst>
                <a:ext uri="{FF2B5EF4-FFF2-40B4-BE49-F238E27FC236}">
                  <a16:creationId xmlns:a16="http://schemas.microsoft.com/office/drawing/2014/main" id="{4FB39589-C3C4-A218-1412-3F25AD7DCEFD}"/>
                </a:ext>
              </a:extLst>
            </p:cNvPr>
            <p:cNvPicPr>
              <a:picLocks noChangeAspect="1"/>
            </p:cNvPicPr>
            <p:nvPr/>
          </p:nvPicPr>
          <p:blipFill>
            <a:blip r:embed="rId2"/>
            <a:stretch>
              <a:fillRect/>
            </a:stretch>
          </p:blipFill>
          <p:spPr>
            <a:xfrm>
              <a:off x="242048" y="4065959"/>
              <a:ext cx="11810750" cy="955906"/>
            </a:xfrm>
            <a:prstGeom prst="rect">
              <a:avLst/>
            </a:prstGeom>
          </p:spPr>
        </p:pic>
        <p:sp>
          <p:nvSpPr>
            <p:cNvPr id="6" name="Rectangle 5">
              <a:extLst>
                <a:ext uri="{FF2B5EF4-FFF2-40B4-BE49-F238E27FC236}">
                  <a16:creationId xmlns:a16="http://schemas.microsoft.com/office/drawing/2014/main" id="{BF4637EF-DBE2-260E-4B7C-953DD6639C42}"/>
                </a:ext>
              </a:extLst>
            </p:cNvPr>
            <p:cNvSpPr/>
            <p:nvPr/>
          </p:nvSpPr>
          <p:spPr>
            <a:xfrm>
              <a:off x="3397956" y="4246101"/>
              <a:ext cx="259644" cy="541867"/>
            </a:xfrm>
            <a:prstGeom prst="rect">
              <a:avLst/>
            </a:prstGeom>
            <a:solidFill>
              <a:schemeClr val="accent2">
                <a:lumMod val="40000"/>
                <a:lumOff val="60000"/>
                <a:alpha val="3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BD7F2FC-72DC-E14C-EFBF-95F7B810D240}"/>
                </a:ext>
              </a:extLst>
            </p:cNvPr>
            <p:cNvSpPr/>
            <p:nvPr/>
          </p:nvSpPr>
          <p:spPr>
            <a:xfrm>
              <a:off x="2593751" y="4246101"/>
              <a:ext cx="259644" cy="541867"/>
            </a:xfrm>
            <a:prstGeom prst="rect">
              <a:avLst/>
            </a:prstGeom>
            <a:solidFill>
              <a:schemeClr val="accent2">
                <a:lumMod val="40000"/>
                <a:lumOff val="60000"/>
                <a:alpha val="3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20A934C-D397-6C79-5965-B819D308445D}"/>
                </a:ext>
              </a:extLst>
            </p:cNvPr>
            <p:cNvSpPr/>
            <p:nvPr/>
          </p:nvSpPr>
          <p:spPr>
            <a:xfrm>
              <a:off x="4518679" y="4246101"/>
              <a:ext cx="259644" cy="541867"/>
            </a:xfrm>
            <a:prstGeom prst="rect">
              <a:avLst/>
            </a:prstGeom>
            <a:solidFill>
              <a:schemeClr val="accent2">
                <a:lumMod val="40000"/>
                <a:lumOff val="60000"/>
                <a:alpha val="3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F6F2E00-B2A5-4552-61AB-CBFDB1ADE974}"/>
                </a:ext>
              </a:extLst>
            </p:cNvPr>
            <p:cNvSpPr/>
            <p:nvPr/>
          </p:nvSpPr>
          <p:spPr>
            <a:xfrm>
              <a:off x="5318196" y="4246101"/>
              <a:ext cx="259644" cy="541867"/>
            </a:xfrm>
            <a:prstGeom prst="rect">
              <a:avLst/>
            </a:prstGeom>
            <a:solidFill>
              <a:schemeClr val="accent2">
                <a:lumMod val="40000"/>
                <a:lumOff val="60000"/>
                <a:alpha val="3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a:extLst>
              <a:ext uri="{FF2B5EF4-FFF2-40B4-BE49-F238E27FC236}">
                <a16:creationId xmlns:a16="http://schemas.microsoft.com/office/drawing/2014/main" id="{96BB4823-F19C-5A5C-39E7-28E22EFFE8AD}"/>
              </a:ext>
            </a:extLst>
          </p:cNvPr>
          <p:cNvPicPr>
            <a:picLocks noChangeAspect="1"/>
          </p:cNvPicPr>
          <p:nvPr/>
        </p:nvPicPr>
        <p:blipFill>
          <a:blip r:embed="rId3"/>
          <a:stretch>
            <a:fillRect/>
          </a:stretch>
        </p:blipFill>
        <p:spPr>
          <a:xfrm>
            <a:off x="2487695" y="5172425"/>
            <a:ext cx="1859589" cy="1676024"/>
          </a:xfrm>
          <a:prstGeom prst="rect">
            <a:avLst/>
          </a:prstGeom>
        </p:spPr>
      </p:pic>
      <p:pic>
        <p:nvPicPr>
          <p:cNvPr id="16" name="Picture 15">
            <a:extLst>
              <a:ext uri="{FF2B5EF4-FFF2-40B4-BE49-F238E27FC236}">
                <a16:creationId xmlns:a16="http://schemas.microsoft.com/office/drawing/2014/main" id="{D1540009-72D0-4F6F-80CC-B31F36613354}"/>
              </a:ext>
            </a:extLst>
          </p:cNvPr>
          <p:cNvPicPr>
            <a:picLocks noChangeAspect="1"/>
          </p:cNvPicPr>
          <p:nvPr/>
        </p:nvPicPr>
        <p:blipFill>
          <a:blip r:embed="rId4"/>
          <a:stretch>
            <a:fillRect/>
          </a:stretch>
        </p:blipFill>
        <p:spPr>
          <a:xfrm>
            <a:off x="4384502" y="5172425"/>
            <a:ext cx="1856402" cy="1642834"/>
          </a:xfrm>
          <a:prstGeom prst="rect">
            <a:avLst/>
          </a:prstGeom>
        </p:spPr>
      </p:pic>
      <p:pic>
        <p:nvPicPr>
          <p:cNvPr id="18" name="Picture 17">
            <a:extLst>
              <a:ext uri="{FF2B5EF4-FFF2-40B4-BE49-F238E27FC236}">
                <a16:creationId xmlns:a16="http://schemas.microsoft.com/office/drawing/2014/main" id="{D52F4D82-3650-7BD4-72C4-2DF1DC030465}"/>
              </a:ext>
            </a:extLst>
          </p:cNvPr>
          <p:cNvPicPr>
            <a:picLocks noChangeAspect="1"/>
          </p:cNvPicPr>
          <p:nvPr/>
        </p:nvPicPr>
        <p:blipFill>
          <a:blip r:embed="rId5"/>
          <a:stretch>
            <a:fillRect/>
          </a:stretch>
        </p:blipFill>
        <p:spPr>
          <a:xfrm>
            <a:off x="6263566" y="5172425"/>
            <a:ext cx="1891513" cy="1644100"/>
          </a:xfrm>
          <a:prstGeom prst="rect">
            <a:avLst/>
          </a:prstGeom>
        </p:spPr>
      </p:pic>
      <p:pic>
        <p:nvPicPr>
          <p:cNvPr id="20" name="Picture 19">
            <a:extLst>
              <a:ext uri="{FF2B5EF4-FFF2-40B4-BE49-F238E27FC236}">
                <a16:creationId xmlns:a16="http://schemas.microsoft.com/office/drawing/2014/main" id="{6A7FAEC6-1BD4-FC00-43FC-9D93F00D37F4}"/>
              </a:ext>
            </a:extLst>
          </p:cNvPr>
          <p:cNvPicPr>
            <a:picLocks noChangeAspect="1"/>
          </p:cNvPicPr>
          <p:nvPr/>
        </p:nvPicPr>
        <p:blipFill>
          <a:blip r:embed="rId5"/>
          <a:stretch>
            <a:fillRect/>
          </a:stretch>
        </p:blipFill>
        <p:spPr>
          <a:xfrm>
            <a:off x="8177743" y="5172425"/>
            <a:ext cx="1891513" cy="1644100"/>
          </a:xfrm>
          <a:prstGeom prst="rect">
            <a:avLst/>
          </a:prstGeom>
        </p:spPr>
      </p:pic>
      <p:pic>
        <p:nvPicPr>
          <p:cNvPr id="22" name="Picture 21">
            <a:extLst>
              <a:ext uri="{FF2B5EF4-FFF2-40B4-BE49-F238E27FC236}">
                <a16:creationId xmlns:a16="http://schemas.microsoft.com/office/drawing/2014/main" id="{D2F0D582-3F36-1787-08E8-F8F2C995D967}"/>
              </a:ext>
            </a:extLst>
          </p:cNvPr>
          <p:cNvPicPr>
            <a:picLocks noChangeAspect="1"/>
          </p:cNvPicPr>
          <p:nvPr/>
        </p:nvPicPr>
        <p:blipFill>
          <a:blip r:embed="rId6"/>
          <a:stretch>
            <a:fillRect/>
          </a:stretch>
        </p:blipFill>
        <p:spPr>
          <a:xfrm>
            <a:off x="10114332" y="5147216"/>
            <a:ext cx="1883532" cy="1668043"/>
          </a:xfrm>
          <a:prstGeom prst="rect">
            <a:avLst/>
          </a:prstGeom>
        </p:spPr>
      </p:pic>
      <p:pic>
        <p:nvPicPr>
          <p:cNvPr id="24" name="Picture 23">
            <a:extLst>
              <a:ext uri="{FF2B5EF4-FFF2-40B4-BE49-F238E27FC236}">
                <a16:creationId xmlns:a16="http://schemas.microsoft.com/office/drawing/2014/main" id="{19123389-D64B-D163-076C-9FD3E5427F5A}"/>
              </a:ext>
            </a:extLst>
          </p:cNvPr>
          <p:cNvPicPr>
            <a:picLocks noChangeAspect="1"/>
          </p:cNvPicPr>
          <p:nvPr/>
        </p:nvPicPr>
        <p:blipFill>
          <a:blip r:embed="rId7"/>
          <a:stretch>
            <a:fillRect/>
          </a:stretch>
        </p:blipFill>
        <p:spPr>
          <a:xfrm>
            <a:off x="-1" y="5181977"/>
            <a:ext cx="2105557" cy="1676024"/>
          </a:xfrm>
          <a:prstGeom prst="rect">
            <a:avLst/>
          </a:prstGeom>
        </p:spPr>
      </p:pic>
      <p:cxnSp>
        <p:nvCxnSpPr>
          <p:cNvPr id="9" name="Straight Arrow Connector 8">
            <a:extLst>
              <a:ext uri="{FF2B5EF4-FFF2-40B4-BE49-F238E27FC236}">
                <a16:creationId xmlns:a16="http://schemas.microsoft.com/office/drawing/2014/main" id="{D6A36564-E6BA-26A3-1F22-0D9AE9D824A2}"/>
              </a:ext>
            </a:extLst>
          </p:cNvPr>
          <p:cNvCxnSpPr>
            <a:cxnSpLocks/>
          </p:cNvCxnSpPr>
          <p:nvPr/>
        </p:nvCxnSpPr>
        <p:spPr>
          <a:xfrm flipV="1">
            <a:off x="3617844" y="4316738"/>
            <a:ext cx="0" cy="352374"/>
          </a:xfrm>
          <a:prstGeom prst="straightConnector1">
            <a:avLst/>
          </a:prstGeom>
          <a:ln w="1905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EB738F9-26F0-3A9C-6B85-A46B88965782}"/>
              </a:ext>
            </a:extLst>
          </p:cNvPr>
          <p:cNvCxnSpPr>
            <a:cxnSpLocks/>
          </p:cNvCxnSpPr>
          <p:nvPr/>
        </p:nvCxnSpPr>
        <p:spPr>
          <a:xfrm flipV="1">
            <a:off x="2766391" y="4316738"/>
            <a:ext cx="0" cy="352374"/>
          </a:xfrm>
          <a:prstGeom prst="straightConnector1">
            <a:avLst/>
          </a:prstGeom>
          <a:ln w="1905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E8A54EF-36A2-8F67-D874-341D453377B4}"/>
              </a:ext>
            </a:extLst>
          </p:cNvPr>
          <p:cNvCxnSpPr>
            <a:cxnSpLocks/>
          </p:cNvCxnSpPr>
          <p:nvPr/>
        </p:nvCxnSpPr>
        <p:spPr>
          <a:xfrm flipV="1">
            <a:off x="4687956" y="4316738"/>
            <a:ext cx="0" cy="352374"/>
          </a:xfrm>
          <a:prstGeom prst="straightConnector1">
            <a:avLst/>
          </a:prstGeom>
          <a:ln w="1905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E84745C-468C-D599-5088-0EE0E9B50520}"/>
              </a:ext>
            </a:extLst>
          </p:cNvPr>
          <p:cNvCxnSpPr>
            <a:cxnSpLocks/>
          </p:cNvCxnSpPr>
          <p:nvPr/>
        </p:nvCxnSpPr>
        <p:spPr>
          <a:xfrm flipV="1">
            <a:off x="5536093" y="4316738"/>
            <a:ext cx="0" cy="352374"/>
          </a:xfrm>
          <a:prstGeom prst="straightConnector1">
            <a:avLst/>
          </a:prstGeom>
          <a:ln w="1905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4C10F00-B8D2-D94E-5BD5-6337C3BF6819}"/>
              </a:ext>
            </a:extLst>
          </p:cNvPr>
          <p:cNvCxnSpPr>
            <a:cxnSpLocks/>
          </p:cNvCxnSpPr>
          <p:nvPr/>
        </p:nvCxnSpPr>
        <p:spPr>
          <a:xfrm flipV="1">
            <a:off x="1149626" y="5860617"/>
            <a:ext cx="0" cy="540184"/>
          </a:xfrm>
          <a:prstGeom prst="straightConnector1">
            <a:avLst/>
          </a:prstGeom>
          <a:ln w="31750">
            <a:solidFill>
              <a:srgbClr val="FFC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D7CC527-AE51-C54D-4676-68ACCAA00910}"/>
              </a:ext>
            </a:extLst>
          </p:cNvPr>
          <p:cNvCxnSpPr>
            <a:cxnSpLocks/>
          </p:cNvCxnSpPr>
          <p:nvPr/>
        </p:nvCxnSpPr>
        <p:spPr>
          <a:xfrm flipV="1">
            <a:off x="3488635" y="5845983"/>
            <a:ext cx="0" cy="540184"/>
          </a:xfrm>
          <a:prstGeom prst="straightConnector1">
            <a:avLst/>
          </a:prstGeom>
          <a:ln w="31750">
            <a:solidFill>
              <a:srgbClr val="FFC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2307F1BE-A1C9-1529-E49D-62677ADC865B}"/>
              </a:ext>
            </a:extLst>
          </p:cNvPr>
          <p:cNvCxnSpPr>
            <a:cxnSpLocks/>
          </p:cNvCxnSpPr>
          <p:nvPr/>
        </p:nvCxnSpPr>
        <p:spPr>
          <a:xfrm flipV="1">
            <a:off x="5456572" y="5824176"/>
            <a:ext cx="0" cy="540184"/>
          </a:xfrm>
          <a:prstGeom prst="straightConnector1">
            <a:avLst/>
          </a:prstGeom>
          <a:ln w="31750">
            <a:solidFill>
              <a:srgbClr val="FFC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40FFB7A-B801-BD02-B0B1-1B47E6C1811F}"/>
              </a:ext>
            </a:extLst>
          </p:cNvPr>
          <p:cNvCxnSpPr>
            <a:cxnSpLocks/>
          </p:cNvCxnSpPr>
          <p:nvPr/>
        </p:nvCxnSpPr>
        <p:spPr>
          <a:xfrm flipV="1">
            <a:off x="7318500" y="5847369"/>
            <a:ext cx="0" cy="540184"/>
          </a:xfrm>
          <a:prstGeom prst="straightConnector1">
            <a:avLst/>
          </a:prstGeom>
          <a:ln w="31750">
            <a:solidFill>
              <a:srgbClr val="FFC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EA2F3DA6-C8AD-B671-A1D5-7D45E1A09F2D}"/>
              </a:ext>
            </a:extLst>
          </p:cNvPr>
          <p:cNvCxnSpPr>
            <a:cxnSpLocks/>
          </p:cNvCxnSpPr>
          <p:nvPr/>
        </p:nvCxnSpPr>
        <p:spPr>
          <a:xfrm flipV="1">
            <a:off x="9220186" y="5840745"/>
            <a:ext cx="0" cy="540184"/>
          </a:xfrm>
          <a:prstGeom prst="straightConnector1">
            <a:avLst/>
          </a:prstGeom>
          <a:ln w="31750">
            <a:solidFill>
              <a:srgbClr val="FFC000"/>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ADF025F9-9628-C1C8-8E00-59E2D45E7E1E}"/>
              </a:ext>
            </a:extLst>
          </p:cNvPr>
          <p:cNvCxnSpPr>
            <a:cxnSpLocks/>
          </p:cNvCxnSpPr>
          <p:nvPr/>
        </p:nvCxnSpPr>
        <p:spPr>
          <a:xfrm flipV="1">
            <a:off x="11181506" y="5853999"/>
            <a:ext cx="0" cy="540184"/>
          </a:xfrm>
          <a:prstGeom prst="straightConnector1">
            <a:avLst/>
          </a:prstGeom>
          <a:ln w="31750">
            <a:solidFill>
              <a:srgbClr val="FFC000"/>
            </a:solidFill>
            <a:headEnd type="arrow"/>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3916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229FC-2592-36F4-88A7-09CBF8B4DE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BC865D-12C5-EFC1-02D4-B27B238DC969}"/>
              </a:ext>
            </a:extLst>
          </p:cNvPr>
          <p:cNvSpPr>
            <a:spLocks noGrp="1"/>
          </p:cNvSpPr>
          <p:nvPr>
            <p:ph type="title"/>
          </p:nvPr>
        </p:nvSpPr>
        <p:spPr/>
        <p:txBody>
          <a:bodyPr/>
          <a:lstStyle/>
          <a:p>
            <a:r>
              <a:rPr lang="en-US" b="1" dirty="0" err="1"/>
              <a:t>CipherFidget</a:t>
            </a:r>
            <a:r>
              <a:rPr lang="en-US" b="1" dirty="0"/>
              <a:t> Lesson 2</a:t>
            </a:r>
          </a:p>
        </p:txBody>
      </p:sp>
      <p:sp>
        <p:nvSpPr>
          <p:cNvPr id="3" name="Content Placeholder 2">
            <a:extLst>
              <a:ext uri="{FF2B5EF4-FFF2-40B4-BE49-F238E27FC236}">
                <a16:creationId xmlns:a16="http://schemas.microsoft.com/office/drawing/2014/main" id="{BD4DA448-9778-2181-1DAA-D0A8E2BB2F0B}"/>
              </a:ext>
            </a:extLst>
          </p:cNvPr>
          <p:cNvSpPr>
            <a:spLocks noGrp="1"/>
          </p:cNvSpPr>
          <p:nvPr>
            <p:ph idx="1"/>
          </p:nvPr>
        </p:nvSpPr>
        <p:spPr>
          <a:xfrm>
            <a:off x="838200" y="1463683"/>
            <a:ext cx="10515600" cy="2301957"/>
          </a:xfrm>
        </p:spPr>
        <p:txBody>
          <a:bodyPr>
            <a:noAutofit/>
          </a:bodyPr>
          <a:lstStyle/>
          <a:p>
            <a:r>
              <a:rPr lang="en-US" sz="3600" dirty="0"/>
              <a:t>ROT-X+: Rotating + Shift</a:t>
            </a:r>
          </a:p>
          <a:p>
            <a:r>
              <a:rPr lang="en-US" sz="3600" dirty="0">
                <a:hlinkClick r:id="rId2"/>
              </a:rPr>
              <a:t>https://cipherfidget.com/lessons/rot-x-plus</a:t>
            </a:r>
            <a:endParaRPr lang="en-US" sz="3600" dirty="0"/>
          </a:p>
          <a:p>
            <a:r>
              <a:rPr lang="en-US" sz="3600" dirty="0"/>
              <a:t>We will use an initial </a:t>
            </a:r>
            <a:r>
              <a:rPr lang="en-US" sz="3600" dirty="0" err="1"/>
              <a:t>ROTx</a:t>
            </a:r>
            <a:r>
              <a:rPr lang="en-US" sz="3600" dirty="0"/>
              <a:t> and add 1 click (or more) between letters to avoid the same result for the “LL”</a:t>
            </a:r>
          </a:p>
        </p:txBody>
      </p:sp>
      <p:sp>
        <p:nvSpPr>
          <p:cNvPr id="4" name="Slide Number Placeholder 3">
            <a:extLst>
              <a:ext uri="{FF2B5EF4-FFF2-40B4-BE49-F238E27FC236}">
                <a16:creationId xmlns:a16="http://schemas.microsoft.com/office/drawing/2014/main" id="{A347938C-F0F6-551B-A857-9DF721B1CD5E}"/>
              </a:ext>
            </a:extLst>
          </p:cNvPr>
          <p:cNvSpPr>
            <a:spLocks noGrp="1"/>
          </p:cNvSpPr>
          <p:nvPr>
            <p:ph type="sldNum" sz="quarter" idx="12"/>
          </p:nvPr>
        </p:nvSpPr>
        <p:spPr/>
        <p:txBody>
          <a:bodyPr/>
          <a:lstStyle/>
          <a:p>
            <a:fld id="{2E0F7393-3E54-4036-BCA3-A975DB9EFB7F}" type="slidenum">
              <a:rPr lang="en-US" smtClean="0"/>
              <a:t>9</a:t>
            </a:fld>
            <a:endParaRPr lang="en-US"/>
          </a:p>
        </p:txBody>
      </p:sp>
      <p:pic>
        <p:nvPicPr>
          <p:cNvPr id="7" name="Picture 6">
            <a:extLst>
              <a:ext uri="{FF2B5EF4-FFF2-40B4-BE49-F238E27FC236}">
                <a16:creationId xmlns:a16="http://schemas.microsoft.com/office/drawing/2014/main" id="{9D334790-BE66-DE78-0E28-9964AA2711C4}"/>
              </a:ext>
            </a:extLst>
          </p:cNvPr>
          <p:cNvPicPr>
            <a:picLocks noChangeAspect="1"/>
          </p:cNvPicPr>
          <p:nvPr/>
        </p:nvPicPr>
        <p:blipFill>
          <a:blip r:embed="rId3"/>
          <a:stretch>
            <a:fillRect/>
          </a:stretch>
        </p:blipFill>
        <p:spPr>
          <a:xfrm>
            <a:off x="96567" y="4228656"/>
            <a:ext cx="2167611" cy="1794498"/>
          </a:xfrm>
          <a:prstGeom prst="rect">
            <a:avLst/>
          </a:prstGeom>
        </p:spPr>
      </p:pic>
      <p:pic>
        <p:nvPicPr>
          <p:cNvPr id="10" name="Picture 9">
            <a:extLst>
              <a:ext uri="{FF2B5EF4-FFF2-40B4-BE49-F238E27FC236}">
                <a16:creationId xmlns:a16="http://schemas.microsoft.com/office/drawing/2014/main" id="{12420FAB-916A-7ED5-AC93-348C36DD0995}"/>
              </a:ext>
            </a:extLst>
          </p:cNvPr>
          <p:cNvPicPr>
            <a:picLocks noChangeAspect="1"/>
          </p:cNvPicPr>
          <p:nvPr/>
        </p:nvPicPr>
        <p:blipFill>
          <a:blip r:embed="rId4"/>
          <a:stretch>
            <a:fillRect/>
          </a:stretch>
        </p:blipFill>
        <p:spPr>
          <a:xfrm>
            <a:off x="2822287" y="4228656"/>
            <a:ext cx="2114309" cy="1767847"/>
          </a:xfrm>
          <a:prstGeom prst="rect">
            <a:avLst/>
          </a:prstGeom>
        </p:spPr>
      </p:pic>
      <p:pic>
        <p:nvPicPr>
          <p:cNvPr id="20" name="Picture 19">
            <a:extLst>
              <a:ext uri="{FF2B5EF4-FFF2-40B4-BE49-F238E27FC236}">
                <a16:creationId xmlns:a16="http://schemas.microsoft.com/office/drawing/2014/main" id="{117E0FFF-C6AD-160A-7C91-2F9A6F6F5067}"/>
              </a:ext>
            </a:extLst>
          </p:cNvPr>
          <p:cNvPicPr>
            <a:picLocks noChangeAspect="1"/>
          </p:cNvPicPr>
          <p:nvPr/>
        </p:nvPicPr>
        <p:blipFill>
          <a:blip r:embed="rId5"/>
          <a:stretch>
            <a:fillRect/>
          </a:stretch>
        </p:blipFill>
        <p:spPr>
          <a:xfrm>
            <a:off x="5224450" y="3967089"/>
            <a:ext cx="2061007" cy="1643476"/>
          </a:xfrm>
          <a:prstGeom prst="rect">
            <a:avLst/>
          </a:prstGeom>
        </p:spPr>
      </p:pic>
      <p:sp>
        <p:nvSpPr>
          <p:cNvPr id="22" name="TextBox 21">
            <a:extLst>
              <a:ext uri="{FF2B5EF4-FFF2-40B4-BE49-F238E27FC236}">
                <a16:creationId xmlns:a16="http://schemas.microsoft.com/office/drawing/2014/main" id="{0E9259E9-FD92-C5C9-40D5-54D26AC5B8F5}"/>
              </a:ext>
            </a:extLst>
          </p:cNvPr>
          <p:cNvSpPr txBox="1"/>
          <p:nvPr/>
        </p:nvSpPr>
        <p:spPr>
          <a:xfrm>
            <a:off x="5048196" y="5716187"/>
            <a:ext cx="2532185" cy="830997"/>
          </a:xfrm>
          <a:prstGeom prst="rect">
            <a:avLst/>
          </a:prstGeom>
          <a:noFill/>
        </p:spPr>
        <p:txBody>
          <a:bodyPr wrap="square">
            <a:spAutoFit/>
          </a:bodyPr>
          <a:lstStyle/>
          <a:p>
            <a:pPr algn="ctr"/>
            <a:r>
              <a:rPr lang="en-US" sz="2400" dirty="0"/>
              <a:t>Rotate 1 click before next letter</a:t>
            </a:r>
          </a:p>
        </p:txBody>
      </p:sp>
      <p:pic>
        <p:nvPicPr>
          <p:cNvPr id="24" name="Picture 23">
            <a:extLst>
              <a:ext uri="{FF2B5EF4-FFF2-40B4-BE49-F238E27FC236}">
                <a16:creationId xmlns:a16="http://schemas.microsoft.com/office/drawing/2014/main" id="{048C42D2-DFDB-AA25-F5E2-7111B4BA1A4B}"/>
              </a:ext>
            </a:extLst>
          </p:cNvPr>
          <p:cNvPicPr>
            <a:picLocks noChangeAspect="1"/>
          </p:cNvPicPr>
          <p:nvPr/>
        </p:nvPicPr>
        <p:blipFill>
          <a:blip r:embed="rId6"/>
          <a:stretch>
            <a:fillRect/>
          </a:stretch>
        </p:blipFill>
        <p:spPr>
          <a:xfrm>
            <a:off x="7580381" y="4228656"/>
            <a:ext cx="2158727" cy="1847800"/>
          </a:xfrm>
          <a:prstGeom prst="rect">
            <a:avLst/>
          </a:prstGeom>
        </p:spPr>
      </p:pic>
      <p:pic>
        <p:nvPicPr>
          <p:cNvPr id="26" name="Picture 25">
            <a:extLst>
              <a:ext uri="{FF2B5EF4-FFF2-40B4-BE49-F238E27FC236}">
                <a16:creationId xmlns:a16="http://schemas.microsoft.com/office/drawing/2014/main" id="{26516D7F-4C09-E34E-8E95-39CCA15C7885}"/>
              </a:ext>
            </a:extLst>
          </p:cNvPr>
          <p:cNvPicPr>
            <a:picLocks noChangeAspect="1"/>
          </p:cNvPicPr>
          <p:nvPr/>
        </p:nvPicPr>
        <p:blipFill>
          <a:blip r:embed="rId7"/>
          <a:stretch>
            <a:fillRect/>
          </a:stretch>
        </p:blipFill>
        <p:spPr>
          <a:xfrm>
            <a:off x="9940135" y="3967089"/>
            <a:ext cx="2140960" cy="1679010"/>
          </a:xfrm>
          <a:prstGeom prst="rect">
            <a:avLst/>
          </a:prstGeom>
        </p:spPr>
      </p:pic>
      <p:sp>
        <p:nvSpPr>
          <p:cNvPr id="28" name="TextBox 27">
            <a:extLst>
              <a:ext uri="{FF2B5EF4-FFF2-40B4-BE49-F238E27FC236}">
                <a16:creationId xmlns:a16="http://schemas.microsoft.com/office/drawing/2014/main" id="{CE23208A-166F-24AF-7A51-D125FC393B22}"/>
              </a:ext>
            </a:extLst>
          </p:cNvPr>
          <p:cNvSpPr txBox="1"/>
          <p:nvPr/>
        </p:nvSpPr>
        <p:spPr>
          <a:xfrm>
            <a:off x="9739108" y="5716187"/>
            <a:ext cx="2532185" cy="830997"/>
          </a:xfrm>
          <a:prstGeom prst="rect">
            <a:avLst/>
          </a:prstGeom>
          <a:noFill/>
        </p:spPr>
        <p:txBody>
          <a:bodyPr wrap="square">
            <a:spAutoFit/>
          </a:bodyPr>
          <a:lstStyle/>
          <a:p>
            <a:pPr algn="ctr"/>
            <a:r>
              <a:rPr lang="en-US" sz="2400" dirty="0"/>
              <a:t>Rotate 1 click before next letter</a:t>
            </a:r>
          </a:p>
        </p:txBody>
      </p:sp>
    </p:spTree>
    <p:extLst>
      <p:ext uri="{BB962C8B-B14F-4D97-AF65-F5344CB8AC3E}">
        <p14:creationId xmlns:p14="http://schemas.microsoft.com/office/powerpoint/2010/main" val="654552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E3E2E-7B8B-6580-2830-C5EC243CB7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11073E-B296-A953-1213-58BBED8246A1}"/>
              </a:ext>
            </a:extLst>
          </p:cNvPr>
          <p:cNvSpPr>
            <a:spLocks noGrp="1"/>
          </p:cNvSpPr>
          <p:nvPr>
            <p:ph type="title"/>
          </p:nvPr>
        </p:nvSpPr>
        <p:spPr>
          <a:xfrm>
            <a:off x="921327" y="138120"/>
            <a:ext cx="10515600" cy="1325563"/>
          </a:xfrm>
        </p:spPr>
        <p:txBody>
          <a:bodyPr/>
          <a:lstStyle/>
          <a:p>
            <a:r>
              <a:rPr lang="en-US" b="1" dirty="0" err="1"/>
              <a:t>CipherFidget</a:t>
            </a:r>
            <a:r>
              <a:rPr lang="en-US" b="1" dirty="0"/>
              <a:t> Lesson 2 Discussion</a:t>
            </a:r>
          </a:p>
        </p:txBody>
      </p:sp>
      <p:sp>
        <p:nvSpPr>
          <p:cNvPr id="3" name="Content Placeholder 2">
            <a:extLst>
              <a:ext uri="{FF2B5EF4-FFF2-40B4-BE49-F238E27FC236}">
                <a16:creationId xmlns:a16="http://schemas.microsoft.com/office/drawing/2014/main" id="{8967E8BE-A6CA-2044-08B8-E09EE1131AA2}"/>
              </a:ext>
            </a:extLst>
          </p:cNvPr>
          <p:cNvSpPr>
            <a:spLocks noGrp="1"/>
          </p:cNvSpPr>
          <p:nvPr>
            <p:ph idx="1"/>
          </p:nvPr>
        </p:nvSpPr>
        <p:spPr>
          <a:xfrm>
            <a:off x="595921" y="1242437"/>
            <a:ext cx="11483788" cy="5477443"/>
          </a:xfrm>
        </p:spPr>
        <p:txBody>
          <a:bodyPr>
            <a:noAutofit/>
          </a:bodyPr>
          <a:lstStyle/>
          <a:p>
            <a:r>
              <a:rPr lang="en-US" dirty="0"/>
              <a:t>ROT-X+: Rotating + Shift </a:t>
            </a:r>
            <a:br>
              <a:rPr lang="en-US" dirty="0"/>
            </a:br>
            <a:r>
              <a:rPr lang="en-US" dirty="0"/>
              <a:t>(2 keys: the initial setting and the increment)</a:t>
            </a:r>
          </a:p>
          <a:p>
            <a:r>
              <a:rPr lang="en-US" b="1" dirty="0">
                <a:solidFill>
                  <a:srgbClr val="FF0000"/>
                </a:solidFill>
              </a:rPr>
              <a:t>HELLO was LIPPS: becomes LJRSW with ROT4+1</a:t>
            </a:r>
          </a:p>
          <a:p>
            <a:r>
              <a:rPr lang="en-US" dirty="0"/>
              <a:t>What if we did +1, +2, +3, +1, </a:t>
            </a:r>
            <a:r>
              <a:rPr lang="en-US" dirty="0" err="1"/>
              <a:t>etc</a:t>
            </a:r>
            <a:r>
              <a:rPr lang="en-US" dirty="0"/>
              <a:t>?     LJSVZ</a:t>
            </a:r>
          </a:p>
          <a:p>
            <a:r>
              <a:rPr lang="en-US" dirty="0"/>
              <a:t>Is this stronger from the second key, or because of more complex algorithm? </a:t>
            </a:r>
          </a:p>
          <a:p>
            <a:pPr lvl="1"/>
            <a:r>
              <a:rPr lang="en-US" sz="2800" dirty="0"/>
              <a:t>If an adversary knew the algorithm (ROTX+) but not the keys, could they crack it faster than if they knew the keys but not the algorithm?</a:t>
            </a:r>
          </a:p>
          <a:p>
            <a:r>
              <a:rPr lang="en-US" dirty="0"/>
              <a:t>The takeaway: Adding more keys (like the increment) is valuable because it increases the "key space" — the number of possibilities an attacker must try.</a:t>
            </a:r>
          </a:p>
          <a:p>
            <a:r>
              <a:rPr lang="en-US" dirty="0"/>
              <a:t>The algorithm complexity helps too (it defeats pattern analysis), but never rely on keeping the algorithm secret!</a:t>
            </a:r>
          </a:p>
          <a:p>
            <a:endParaRPr lang="en-US" dirty="0"/>
          </a:p>
          <a:p>
            <a:endParaRPr lang="en-US" sz="3200" dirty="0"/>
          </a:p>
        </p:txBody>
      </p:sp>
      <p:sp>
        <p:nvSpPr>
          <p:cNvPr id="6" name="Slide Number Placeholder 5">
            <a:extLst>
              <a:ext uri="{FF2B5EF4-FFF2-40B4-BE49-F238E27FC236}">
                <a16:creationId xmlns:a16="http://schemas.microsoft.com/office/drawing/2014/main" id="{5E104598-8BB6-8E0A-3E2E-228363B121E5}"/>
              </a:ext>
            </a:extLst>
          </p:cNvPr>
          <p:cNvSpPr>
            <a:spLocks noGrp="1"/>
          </p:cNvSpPr>
          <p:nvPr>
            <p:ph type="sldNum" sz="quarter" idx="12"/>
          </p:nvPr>
        </p:nvSpPr>
        <p:spPr/>
        <p:txBody>
          <a:bodyPr/>
          <a:lstStyle/>
          <a:p>
            <a:fld id="{2E0F7393-3E54-4036-BCA3-A975DB9EFB7F}" type="slidenum">
              <a:rPr lang="en-US" smtClean="0"/>
              <a:t>10</a:t>
            </a:fld>
            <a:endParaRPr lang="en-US"/>
          </a:p>
        </p:txBody>
      </p:sp>
      <p:sp>
        <p:nvSpPr>
          <p:cNvPr id="4" name="TextBox 3">
            <a:extLst>
              <a:ext uri="{FF2B5EF4-FFF2-40B4-BE49-F238E27FC236}">
                <a16:creationId xmlns:a16="http://schemas.microsoft.com/office/drawing/2014/main" id="{356465E9-8DB1-4770-F263-16B617919F74}"/>
              </a:ext>
            </a:extLst>
          </p:cNvPr>
          <p:cNvSpPr txBox="1"/>
          <p:nvPr/>
        </p:nvSpPr>
        <p:spPr>
          <a:xfrm>
            <a:off x="9257644" y="1104317"/>
            <a:ext cx="1723549" cy="2554545"/>
          </a:xfrm>
          <a:prstGeom prst="rect">
            <a:avLst/>
          </a:prstGeom>
          <a:noFill/>
        </p:spPr>
        <p:txBody>
          <a:bodyPr wrap="none" rtlCol="0">
            <a:spAutoFit/>
          </a:bodyPr>
          <a:lstStyle/>
          <a:p>
            <a:r>
              <a:rPr lang="en-US" sz="2000" b="1" dirty="0">
                <a:latin typeface="Courier New" panose="02070309020205020404" pitchFamily="49" charset="0"/>
                <a:cs typeface="Courier New" panose="02070309020205020404" pitchFamily="49" charset="0"/>
              </a:rPr>
              <a:t>I AM A MAN</a:t>
            </a:r>
          </a:p>
          <a:p>
            <a:r>
              <a:rPr lang="en-US" sz="2000" b="1" dirty="0" err="1">
                <a:latin typeface="Calibri" panose="020F0502020204030204" pitchFamily="34" charset="0"/>
                <a:ea typeface="Calibri" panose="020F0502020204030204" pitchFamily="34" charset="0"/>
                <a:cs typeface="Calibri" panose="020F0502020204030204" pitchFamily="34" charset="0"/>
              </a:rPr>
              <a:t>ROTx</a:t>
            </a:r>
            <a:endParaRPr lang="en-US" sz="2000" b="1" dirty="0">
              <a:latin typeface="Calibri" panose="020F0502020204030204" pitchFamily="34" charset="0"/>
              <a:ea typeface="Calibri" panose="020F0502020204030204" pitchFamily="34" charset="0"/>
              <a:cs typeface="Calibri" panose="020F0502020204030204" pitchFamily="34" charset="0"/>
            </a:endParaRPr>
          </a:p>
          <a:p>
            <a:r>
              <a:rPr lang="en-US" sz="2000" b="1" dirty="0">
                <a:latin typeface="Courier New" panose="02070309020205020404" pitchFamily="49" charset="0"/>
                <a:cs typeface="Courier New" panose="02070309020205020404" pitchFamily="49" charset="0"/>
              </a:rPr>
              <a:t>M EQ E QER</a:t>
            </a:r>
          </a:p>
          <a:p>
            <a:endParaRPr lang="en-US" sz="2000" b="1" dirty="0">
              <a:latin typeface="Calibri" panose="020F0502020204030204" pitchFamily="34" charset="0"/>
              <a:ea typeface="Calibri" panose="020F0502020204030204" pitchFamily="34" charset="0"/>
              <a:cs typeface="Calibri" panose="020F0502020204030204" pitchFamily="34" charset="0"/>
            </a:endParaRPr>
          </a:p>
          <a:p>
            <a:r>
              <a:rPr lang="en-US" sz="2000" b="1" dirty="0" err="1">
                <a:latin typeface="Calibri" panose="020F0502020204030204" pitchFamily="34" charset="0"/>
                <a:ea typeface="Calibri" panose="020F0502020204030204" pitchFamily="34" charset="0"/>
                <a:cs typeface="Calibri" panose="020F0502020204030204" pitchFamily="34" charset="0"/>
              </a:rPr>
              <a:t>ROTx</a:t>
            </a:r>
            <a:r>
              <a:rPr lang="en-US" sz="2000" b="1" dirty="0">
                <a:latin typeface="Calibri" panose="020F0502020204030204" pitchFamily="34" charset="0"/>
                <a:ea typeface="Calibri" panose="020F0502020204030204" pitchFamily="34" charset="0"/>
                <a:cs typeface="Calibri" panose="020F0502020204030204" pitchFamily="34" charset="0"/>
              </a:rPr>
              <a:t>+</a:t>
            </a:r>
          </a:p>
          <a:p>
            <a:r>
              <a:rPr lang="en-US" sz="2000" b="1" dirty="0">
                <a:latin typeface="Courier New" panose="02070309020205020404" pitchFamily="49" charset="0"/>
                <a:cs typeface="Courier New" panose="02070309020205020404" pitchFamily="49" charset="0"/>
              </a:rPr>
              <a:t>M FS H UJX</a:t>
            </a:r>
          </a:p>
          <a:p>
            <a:endParaRPr lang="en-US" sz="2000" b="1" dirty="0">
              <a:latin typeface="Courier New" panose="02070309020205020404" pitchFamily="49" charset="0"/>
              <a:cs typeface="Courier New" panose="02070309020205020404" pitchFamily="49" charset="0"/>
            </a:endParaRPr>
          </a:p>
          <a:p>
            <a:endParaRPr lang="en-US" sz="2000" b="1" dirty="0">
              <a:latin typeface="Courier New" panose="02070309020205020404" pitchFamily="49" charset="0"/>
              <a:cs typeface="Courier New" panose="02070309020205020404" pitchFamily="49" charset="0"/>
            </a:endParaRPr>
          </a:p>
        </p:txBody>
      </p:sp>
      <p:sp>
        <p:nvSpPr>
          <p:cNvPr id="5" name="TextBox 4">
            <a:extLst>
              <a:ext uri="{FF2B5EF4-FFF2-40B4-BE49-F238E27FC236}">
                <a16:creationId xmlns:a16="http://schemas.microsoft.com/office/drawing/2014/main" id="{2A784469-EB96-81F2-6918-738628A8B5FD}"/>
              </a:ext>
            </a:extLst>
          </p:cNvPr>
          <p:cNvSpPr txBox="1"/>
          <p:nvPr/>
        </p:nvSpPr>
        <p:spPr>
          <a:xfrm>
            <a:off x="2691246" y="6150114"/>
            <a:ext cx="8745681" cy="707886"/>
          </a:xfrm>
          <a:prstGeom prst="rect">
            <a:avLst/>
          </a:prstGeom>
          <a:noFill/>
        </p:spPr>
        <p:txBody>
          <a:bodyPr wrap="square" rtlCol="0">
            <a:spAutoFit/>
          </a:bodyPr>
          <a:lstStyle/>
          <a:p>
            <a:r>
              <a:rPr lang="en-US" sz="2400" dirty="0"/>
              <a:t>Practice: Decrypt this using Rot6 +2     </a:t>
            </a:r>
            <a:r>
              <a:rPr lang="en-US" sz="4000" b="1" dirty="0">
                <a:latin typeface="Courier New" panose="02070309020205020404" pitchFamily="49" charset="0"/>
                <a:cs typeface="Courier New" panose="02070309020205020404" pitchFamily="49" charset="0"/>
              </a:rPr>
              <a:t>NIZBWDWMO</a:t>
            </a:r>
            <a:endParaRPr lang="en-US" sz="4000" dirty="0">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47ABFB1D-4AC0-567A-DF55-96AF4910BE1C}"/>
              </a:ext>
            </a:extLst>
          </p:cNvPr>
          <p:cNvSpPr txBox="1"/>
          <p:nvPr/>
        </p:nvSpPr>
        <p:spPr>
          <a:xfrm>
            <a:off x="8503024" y="136525"/>
            <a:ext cx="3576685" cy="369332"/>
          </a:xfrm>
          <a:prstGeom prst="rect">
            <a:avLst/>
          </a:prstGeom>
          <a:noFill/>
        </p:spPr>
        <p:txBody>
          <a:bodyPr wrap="none" rtlCol="0">
            <a:spAutoFit/>
          </a:bodyPr>
          <a:lstStyle/>
          <a:p>
            <a:r>
              <a:rPr lang="en-US" dirty="0"/>
              <a:t>https://www.dcode.fr/caesar-cipher</a:t>
            </a:r>
          </a:p>
        </p:txBody>
      </p:sp>
    </p:spTree>
    <p:extLst>
      <p:ext uri="{BB962C8B-B14F-4D97-AF65-F5344CB8AC3E}">
        <p14:creationId xmlns:p14="http://schemas.microsoft.com/office/powerpoint/2010/main" val="3809046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8A6FE-AAD8-9EB5-C40A-DF93FDFC15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19ED05-75B4-5733-0971-468D93976682}"/>
              </a:ext>
            </a:extLst>
          </p:cNvPr>
          <p:cNvSpPr>
            <a:spLocks noGrp="1"/>
          </p:cNvSpPr>
          <p:nvPr>
            <p:ph type="title"/>
          </p:nvPr>
        </p:nvSpPr>
        <p:spPr>
          <a:xfrm>
            <a:off x="838200" y="136525"/>
            <a:ext cx="10515600" cy="1325563"/>
          </a:xfrm>
        </p:spPr>
        <p:txBody>
          <a:bodyPr>
            <a:normAutofit fontScale="90000"/>
          </a:bodyPr>
          <a:lstStyle/>
          <a:p>
            <a:pPr algn="ctr"/>
            <a:r>
              <a:rPr lang="en-US" b="1" dirty="0" err="1"/>
              <a:t>CipherFidget</a:t>
            </a:r>
            <a:r>
              <a:rPr lang="en-US" b="1" dirty="0"/>
              <a:t> Lesson 2a </a:t>
            </a:r>
            <a:br>
              <a:rPr lang="en-US" b="1" dirty="0"/>
            </a:br>
            <a:r>
              <a:rPr lang="en-US" sz="2700" b="1" dirty="0"/>
              <a:t>Key-Based Offsets… Do a </a:t>
            </a:r>
            <a:r>
              <a:rPr lang="en-US" sz="2700" b="1" u="sng" dirty="0">
                <a:solidFill>
                  <a:srgbClr val="FF0000"/>
                </a:solidFill>
              </a:rPr>
              <a:t>different ROT before every letter</a:t>
            </a:r>
            <a:r>
              <a:rPr lang="en-US" sz="2700" b="1" dirty="0"/>
              <a:t>….. Key=3 1 7 5 </a:t>
            </a:r>
            <a:br>
              <a:rPr lang="en-US" b="1" dirty="0"/>
            </a:br>
            <a:endParaRPr lang="en-US" sz="2400" b="1" dirty="0"/>
          </a:p>
        </p:txBody>
      </p:sp>
      <p:sp>
        <p:nvSpPr>
          <p:cNvPr id="4" name="Content Placeholder 2">
            <a:extLst>
              <a:ext uri="{FF2B5EF4-FFF2-40B4-BE49-F238E27FC236}">
                <a16:creationId xmlns:a16="http://schemas.microsoft.com/office/drawing/2014/main" id="{297E6D69-573A-7E8D-739D-69DF10E8FFF8}"/>
              </a:ext>
            </a:extLst>
          </p:cNvPr>
          <p:cNvSpPr txBox="1">
            <a:spLocks/>
          </p:cNvSpPr>
          <p:nvPr/>
        </p:nvSpPr>
        <p:spPr>
          <a:xfrm>
            <a:off x="337494" y="5910984"/>
            <a:ext cx="11517011" cy="16209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dirty="0"/>
              <a:t>Solves the Double-Letter Problem. We can change the Key Every Day. (but transmit it out-of-band)</a:t>
            </a:r>
          </a:p>
          <a:p>
            <a:pPr>
              <a:lnSpc>
                <a:spcPct val="100000"/>
              </a:lnSpc>
            </a:pPr>
            <a:r>
              <a:rPr lang="en-US" sz="2000" dirty="0"/>
              <a:t>Adversary has to guess key to crack the code. This has 10,000 possibilities. Longer keys increase complexity.  </a:t>
            </a:r>
          </a:p>
        </p:txBody>
      </p:sp>
      <p:sp>
        <p:nvSpPr>
          <p:cNvPr id="7" name="Slide Number Placeholder 6">
            <a:extLst>
              <a:ext uri="{FF2B5EF4-FFF2-40B4-BE49-F238E27FC236}">
                <a16:creationId xmlns:a16="http://schemas.microsoft.com/office/drawing/2014/main" id="{28A01E41-24C1-814F-55D2-F177D1B75E29}"/>
              </a:ext>
            </a:extLst>
          </p:cNvPr>
          <p:cNvSpPr>
            <a:spLocks noGrp="1"/>
          </p:cNvSpPr>
          <p:nvPr>
            <p:ph type="sldNum" sz="quarter" idx="12"/>
          </p:nvPr>
        </p:nvSpPr>
        <p:spPr/>
        <p:txBody>
          <a:bodyPr/>
          <a:lstStyle/>
          <a:p>
            <a:fld id="{2E0F7393-3E54-4036-BCA3-A975DB9EFB7F}" type="slidenum">
              <a:rPr lang="en-US" smtClean="0"/>
              <a:t>11</a:t>
            </a:fld>
            <a:endParaRPr lang="en-US" dirty="0"/>
          </a:p>
        </p:txBody>
      </p:sp>
      <p:pic>
        <p:nvPicPr>
          <p:cNvPr id="6" name="Picture 5">
            <a:extLst>
              <a:ext uri="{FF2B5EF4-FFF2-40B4-BE49-F238E27FC236}">
                <a16:creationId xmlns:a16="http://schemas.microsoft.com/office/drawing/2014/main" id="{29E0C9CD-D5D2-8371-8F54-223E5CA0944B}"/>
              </a:ext>
            </a:extLst>
          </p:cNvPr>
          <p:cNvPicPr>
            <a:picLocks noChangeAspect="1"/>
          </p:cNvPicPr>
          <p:nvPr/>
        </p:nvPicPr>
        <p:blipFill>
          <a:blip r:embed="rId2"/>
          <a:stretch>
            <a:fillRect/>
          </a:stretch>
        </p:blipFill>
        <p:spPr>
          <a:xfrm>
            <a:off x="-5775" y="1109714"/>
            <a:ext cx="11860280" cy="4801270"/>
          </a:xfrm>
          <a:prstGeom prst="rect">
            <a:avLst/>
          </a:prstGeom>
        </p:spPr>
      </p:pic>
      <p:sp>
        <p:nvSpPr>
          <p:cNvPr id="3" name="TextBox 2">
            <a:extLst>
              <a:ext uri="{FF2B5EF4-FFF2-40B4-BE49-F238E27FC236}">
                <a16:creationId xmlns:a16="http://schemas.microsoft.com/office/drawing/2014/main" id="{15F4D4A2-6EC0-A686-092E-0FC7FCF93293}"/>
              </a:ext>
            </a:extLst>
          </p:cNvPr>
          <p:cNvSpPr txBox="1"/>
          <p:nvPr/>
        </p:nvSpPr>
        <p:spPr>
          <a:xfrm>
            <a:off x="193965" y="1629796"/>
            <a:ext cx="850297" cy="276999"/>
          </a:xfrm>
          <a:prstGeom prst="rect">
            <a:avLst/>
          </a:prstGeom>
          <a:noFill/>
        </p:spPr>
        <p:txBody>
          <a:bodyPr wrap="none" rtlCol="0">
            <a:spAutoFit/>
          </a:bodyPr>
          <a:lstStyle/>
          <a:p>
            <a:r>
              <a:rPr lang="en-US" sz="1200" dirty="0"/>
              <a:t>A=A, ROT3</a:t>
            </a:r>
          </a:p>
        </p:txBody>
      </p:sp>
      <p:sp>
        <p:nvSpPr>
          <p:cNvPr id="5" name="TextBox 4">
            <a:extLst>
              <a:ext uri="{FF2B5EF4-FFF2-40B4-BE49-F238E27FC236}">
                <a16:creationId xmlns:a16="http://schemas.microsoft.com/office/drawing/2014/main" id="{012A9658-8CFD-7F90-69FA-C96E7F13E645}"/>
              </a:ext>
            </a:extLst>
          </p:cNvPr>
          <p:cNvSpPr txBox="1"/>
          <p:nvPr/>
        </p:nvSpPr>
        <p:spPr>
          <a:xfrm>
            <a:off x="406400" y="1277422"/>
            <a:ext cx="184731" cy="369332"/>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365E1380-4A28-86D2-B4A3-3C9624B1FEAB}"/>
              </a:ext>
            </a:extLst>
          </p:cNvPr>
          <p:cNvSpPr txBox="1"/>
          <p:nvPr/>
        </p:nvSpPr>
        <p:spPr>
          <a:xfrm>
            <a:off x="784799" y="2440286"/>
            <a:ext cx="518925" cy="276999"/>
          </a:xfrm>
          <a:prstGeom prst="rect">
            <a:avLst/>
          </a:prstGeom>
          <a:noFill/>
        </p:spPr>
        <p:txBody>
          <a:bodyPr wrap="none" rtlCol="0">
            <a:spAutoFit/>
          </a:bodyPr>
          <a:lstStyle/>
          <a:p>
            <a:r>
              <a:rPr lang="en-US" sz="1200" dirty="0"/>
              <a:t>ROT1</a:t>
            </a:r>
          </a:p>
        </p:txBody>
      </p:sp>
      <p:sp>
        <p:nvSpPr>
          <p:cNvPr id="11" name="TextBox 10">
            <a:extLst>
              <a:ext uri="{FF2B5EF4-FFF2-40B4-BE49-F238E27FC236}">
                <a16:creationId xmlns:a16="http://schemas.microsoft.com/office/drawing/2014/main" id="{6B1399F8-4A00-BDA5-8ACF-82B395D90C88}"/>
              </a:ext>
            </a:extLst>
          </p:cNvPr>
          <p:cNvSpPr txBox="1"/>
          <p:nvPr/>
        </p:nvSpPr>
        <p:spPr>
          <a:xfrm>
            <a:off x="2424547" y="3248653"/>
            <a:ext cx="518925" cy="276999"/>
          </a:xfrm>
          <a:prstGeom prst="rect">
            <a:avLst/>
          </a:prstGeom>
          <a:noFill/>
        </p:spPr>
        <p:txBody>
          <a:bodyPr wrap="none" rtlCol="0">
            <a:spAutoFit/>
          </a:bodyPr>
          <a:lstStyle/>
          <a:p>
            <a:r>
              <a:rPr lang="en-US" sz="1200" dirty="0"/>
              <a:t>ROT7</a:t>
            </a:r>
          </a:p>
        </p:txBody>
      </p:sp>
      <p:sp>
        <p:nvSpPr>
          <p:cNvPr id="13" name="TextBox 12">
            <a:extLst>
              <a:ext uri="{FF2B5EF4-FFF2-40B4-BE49-F238E27FC236}">
                <a16:creationId xmlns:a16="http://schemas.microsoft.com/office/drawing/2014/main" id="{FF51F2E7-923B-1CDA-2A7E-323DE24031D7}"/>
              </a:ext>
            </a:extLst>
          </p:cNvPr>
          <p:cNvSpPr txBox="1"/>
          <p:nvPr/>
        </p:nvSpPr>
        <p:spPr>
          <a:xfrm>
            <a:off x="3694547" y="4037135"/>
            <a:ext cx="518925" cy="276999"/>
          </a:xfrm>
          <a:prstGeom prst="rect">
            <a:avLst/>
          </a:prstGeom>
          <a:noFill/>
        </p:spPr>
        <p:txBody>
          <a:bodyPr wrap="none" rtlCol="0">
            <a:spAutoFit/>
          </a:bodyPr>
          <a:lstStyle/>
          <a:p>
            <a:r>
              <a:rPr lang="en-US" sz="1200" dirty="0"/>
              <a:t>ROT5</a:t>
            </a:r>
          </a:p>
        </p:txBody>
      </p:sp>
      <p:sp>
        <p:nvSpPr>
          <p:cNvPr id="15" name="TextBox 14">
            <a:extLst>
              <a:ext uri="{FF2B5EF4-FFF2-40B4-BE49-F238E27FC236}">
                <a16:creationId xmlns:a16="http://schemas.microsoft.com/office/drawing/2014/main" id="{37B56CC1-1046-CA57-4500-64406FB00992}"/>
              </a:ext>
            </a:extLst>
          </p:cNvPr>
          <p:cNvSpPr txBox="1"/>
          <p:nvPr/>
        </p:nvSpPr>
        <p:spPr>
          <a:xfrm>
            <a:off x="4382656" y="4835560"/>
            <a:ext cx="518925" cy="276999"/>
          </a:xfrm>
          <a:prstGeom prst="rect">
            <a:avLst/>
          </a:prstGeom>
          <a:noFill/>
        </p:spPr>
        <p:txBody>
          <a:bodyPr wrap="none" rtlCol="0">
            <a:spAutoFit/>
          </a:bodyPr>
          <a:lstStyle/>
          <a:p>
            <a:r>
              <a:rPr lang="en-US" sz="1200" dirty="0"/>
              <a:t>ROT3</a:t>
            </a:r>
          </a:p>
        </p:txBody>
      </p:sp>
      <p:cxnSp>
        <p:nvCxnSpPr>
          <p:cNvPr id="17" name="Straight Arrow Connector 16">
            <a:extLst>
              <a:ext uri="{FF2B5EF4-FFF2-40B4-BE49-F238E27FC236}">
                <a16:creationId xmlns:a16="http://schemas.microsoft.com/office/drawing/2014/main" id="{9A6D5A52-CE02-2A15-7213-7AAAECFDE300}"/>
              </a:ext>
            </a:extLst>
          </p:cNvPr>
          <p:cNvCxnSpPr>
            <a:cxnSpLocks/>
          </p:cNvCxnSpPr>
          <p:nvPr/>
        </p:nvCxnSpPr>
        <p:spPr>
          <a:xfrm flipV="1">
            <a:off x="3025311" y="1447641"/>
            <a:ext cx="0" cy="35237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E85729B-E77F-F0A2-15BB-F8FB2AAE7EDA}"/>
              </a:ext>
            </a:extLst>
          </p:cNvPr>
          <p:cNvCxnSpPr>
            <a:cxnSpLocks/>
          </p:cNvCxnSpPr>
          <p:nvPr/>
        </p:nvCxnSpPr>
        <p:spPr>
          <a:xfrm flipV="1">
            <a:off x="2521731" y="2265965"/>
            <a:ext cx="0" cy="35237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91A7A126-F3B7-4692-BF79-A736D0E3F8C2}"/>
              </a:ext>
            </a:extLst>
          </p:cNvPr>
          <p:cNvCxnSpPr>
            <a:cxnSpLocks/>
          </p:cNvCxnSpPr>
          <p:nvPr/>
        </p:nvCxnSpPr>
        <p:spPr>
          <a:xfrm flipV="1">
            <a:off x="6003732" y="3074352"/>
            <a:ext cx="0" cy="35237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5C61DCB-CF61-C9A0-A54F-9A7F87275E73}"/>
              </a:ext>
            </a:extLst>
          </p:cNvPr>
          <p:cNvCxnSpPr>
            <a:cxnSpLocks/>
          </p:cNvCxnSpPr>
          <p:nvPr/>
        </p:nvCxnSpPr>
        <p:spPr>
          <a:xfrm flipV="1">
            <a:off x="7236182" y="3869478"/>
            <a:ext cx="0" cy="35237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6559E2F-C171-54E9-0313-006DE3432F53}"/>
              </a:ext>
            </a:extLst>
          </p:cNvPr>
          <p:cNvCxnSpPr>
            <a:cxnSpLocks/>
          </p:cNvCxnSpPr>
          <p:nvPr/>
        </p:nvCxnSpPr>
        <p:spPr>
          <a:xfrm flipV="1">
            <a:off x="8740307" y="4667917"/>
            <a:ext cx="0" cy="35237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560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98505-5CAE-7F87-21BB-24BDD85988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281F19-146E-6CF0-E807-65EA946A2C9B}"/>
              </a:ext>
            </a:extLst>
          </p:cNvPr>
          <p:cNvSpPr>
            <a:spLocks noGrp="1"/>
          </p:cNvSpPr>
          <p:nvPr>
            <p:ph type="title"/>
          </p:nvPr>
        </p:nvSpPr>
        <p:spPr>
          <a:xfrm>
            <a:off x="894246" y="56221"/>
            <a:ext cx="10515600" cy="1325563"/>
          </a:xfrm>
        </p:spPr>
        <p:txBody>
          <a:bodyPr/>
          <a:lstStyle/>
          <a:p>
            <a:r>
              <a:rPr lang="en-US" b="1" dirty="0" err="1"/>
              <a:t>CipherFidget</a:t>
            </a:r>
            <a:r>
              <a:rPr lang="en-US" b="1" dirty="0"/>
              <a:t> Lesson 3</a:t>
            </a:r>
          </a:p>
        </p:txBody>
      </p:sp>
      <p:sp>
        <p:nvSpPr>
          <p:cNvPr id="3" name="Content Placeholder 2">
            <a:extLst>
              <a:ext uri="{FF2B5EF4-FFF2-40B4-BE49-F238E27FC236}">
                <a16:creationId xmlns:a16="http://schemas.microsoft.com/office/drawing/2014/main" id="{2CB64230-5B70-7384-A4E3-D3F1D94FE550}"/>
              </a:ext>
            </a:extLst>
          </p:cNvPr>
          <p:cNvSpPr>
            <a:spLocks noGrp="1"/>
          </p:cNvSpPr>
          <p:nvPr>
            <p:ph idx="1"/>
          </p:nvPr>
        </p:nvSpPr>
        <p:spPr>
          <a:xfrm>
            <a:off x="149855" y="946867"/>
            <a:ext cx="8890000" cy="2887483"/>
          </a:xfrm>
          <a:solidFill>
            <a:schemeClr val="bg1"/>
          </a:solidFill>
        </p:spPr>
        <p:txBody>
          <a:bodyPr>
            <a:noAutofit/>
          </a:bodyPr>
          <a:lstStyle/>
          <a:p>
            <a:r>
              <a:rPr lang="en-US" sz="3600" dirty="0"/>
              <a:t>Randomized Alphabet Top Ring</a:t>
            </a:r>
          </a:p>
          <a:p>
            <a:r>
              <a:rPr lang="en-US" sz="3600" dirty="0">
                <a:hlinkClick r:id="rId2"/>
              </a:rPr>
              <a:t>https://cipherfidget.com/lessons/randomized-alphabet</a:t>
            </a:r>
            <a:endParaRPr lang="en-US" sz="3600" dirty="0"/>
          </a:p>
          <a:p>
            <a:r>
              <a:rPr lang="en-US" sz="3600" dirty="0"/>
              <a:t>We will replace the upper ring with an Olive randomized alphabet (and use an offset of 4).</a:t>
            </a:r>
          </a:p>
          <a:p>
            <a:endParaRPr lang="en-US" sz="3600" dirty="0"/>
          </a:p>
        </p:txBody>
      </p:sp>
      <p:sp>
        <p:nvSpPr>
          <p:cNvPr id="4" name="Slide Number Placeholder 3">
            <a:extLst>
              <a:ext uri="{FF2B5EF4-FFF2-40B4-BE49-F238E27FC236}">
                <a16:creationId xmlns:a16="http://schemas.microsoft.com/office/drawing/2014/main" id="{F2509568-D760-7B7E-1E23-C5695856EF85}"/>
              </a:ext>
            </a:extLst>
          </p:cNvPr>
          <p:cNvSpPr>
            <a:spLocks noGrp="1"/>
          </p:cNvSpPr>
          <p:nvPr>
            <p:ph type="sldNum" sz="quarter" idx="12"/>
          </p:nvPr>
        </p:nvSpPr>
        <p:spPr/>
        <p:txBody>
          <a:bodyPr/>
          <a:lstStyle/>
          <a:p>
            <a:fld id="{2E0F7393-3E54-4036-BCA3-A975DB9EFB7F}" type="slidenum">
              <a:rPr lang="en-US" smtClean="0"/>
              <a:t>12</a:t>
            </a:fld>
            <a:endParaRPr lang="en-US"/>
          </a:p>
        </p:txBody>
      </p:sp>
      <p:pic>
        <p:nvPicPr>
          <p:cNvPr id="7" name="Picture 6">
            <a:extLst>
              <a:ext uri="{FF2B5EF4-FFF2-40B4-BE49-F238E27FC236}">
                <a16:creationId xmlns:a16="http://schemas.microsoft.com/office/drawing/2014/main" id="{3C7BC49D-B9CE-BF04-D415-DBC384F48D17}"/>
              </a:ext>
            </a:extLst>
          </p:cNvPr>
          <p:cNvPicPr>
            <a:picLocks noChangeAspect="1"/>
          </p:cNvPicPr>
          <p:nvPr/>
        </p:nvPicPr>
        <p:blipFill>
          <a:blip r:embed="rId3"/>
          <a:stretch>
            <a:fillRect/>
          </a:stretch>
        </p:blipFill>
        <p:spPr>
          <a:xfrm>
            <a:off x="332739" y="3737512"/>
            <a:ext cx="9217661" cy="816456"/>
          </a:xfrm>
          <a:prstGeom prst="rect">
            <a:avLst/>
          </a:prstGeom>
        </p:spPr>
      </p:pic>
      <p:pic>
        <p:nvPicPr>
          <p:cNvPr id="9" name="Picture 8">
            <a:extLst>
              <a:ext uri="{FF2B5EF4-FFF2-40B4-BE49-F238E27FC236}">
                <a16:creationId xmlns:a16="http://schemas.microsoft.com/office/drawing/2014/main" id="{2B44591A-304C-9074-249F-981C155F340F}"/>
              </a:ext>
            </a:extLst>
          </p:cNvPr>
          <p:cNvPicPr>
            <a:picLocks noChangeAspect="1"/>
          </p:cNvPicPr>
          <p:nvPr/>
        </p:nvPicPr>
        <p:blipFill>
          <a:blip r:embed="rId4"/>
          <a:stretch>
            <a:fillRect/>
          </a:stretch>
        </p:blipFill>
        <p:spPr>
          <a:xfrm>
            <a:off x="1313244" y="4610906"/>
            <a:ext cx="9776945" cy="701436"/>
          </a:xfrm>
          <a:prstGeom prst="rect">
            <a:avLst/>
          </a:prstGeom>
        </p:spPr>
      </p:pic>
      <p:pic>
        <p:nvPicPr>
          <p:cNvPr id="11" name="Picture 10">
            <a:extLst>
              <a:ext uri="{FF2B5EF4-FFF2-40B4-BE49-F238E27FC236}">
                <a16:creationId xmlns:a16="http://schemas.microsoft.com/office/drawing/2014/main" id="{54C0D7A3-49A7-0E25-14F9-4F5671E974E9}"/>
              </a:ext>
            </a:extLst>
          </p:cNvPr>
          <p:cNvPicPr>
            <a:picLocks noChangeAspect="1"/>
          </p:cNvPicPr>
          <p:nvPr/>
        </p:nvPicPr>
        <p:blipFill>
          <a:blip r:embed="rId5"/>
          <a:stretch>
            <a:fillRect/>
          </a:stretch>
        </p:blipFill>
        <p:spPr>
          <a:xfrm>
            <a:off x="9039855" y="280678"/>
            <a:ext cx="3083277" cy="2475221"/>
          </a:xfrm>
          <a:prstGeom prst="rect">
            <a:avLst/>
          </a:prstGeom>
        </p:spPr>
      </p:pic>
      <p:pic>
        <p:nvPicPr>
          <p:cNvPr id="13" name="Picture 12">
            <a:extLst>
              <a:ext uri="{FF2B5EF4-FFF2-40B4-BE49-F238E27FC236}">
                <a16:creationId xmlns:a16="http://schemas.microsoft.com/office/drawing/2014/main" id="{B3B48AF6-6864-6FAB-A5AC-D44C4EE13322}"/>
              </a:ext>
            </a:extLst>
          </p:cNvPr>
          <p:cNvPicPr>
            <a:picLocks noChangeAspect="1"/>
          </p:cNvPicPr>
          <p:nvPr/>
        </p:nvPicPr>
        <p:blipFill>
          <a:blip r:embed="rId6"/>
          <a:stretch>
            <a:fillRect/>
          </a:stretch>
        </p:blipFill>
        <p:spPr>
          <a:xfrm>
            <a:off x="149855" y="5321142"/>
            <a:ext cx="1777784" cy="1492196"/>
          </a:xfrm>
          <a:prstGeom prst="rect">
            <a:avLst/>
          </a:prstGeom>
        </p:spPr>
      </p:pic>
      <p:pic>
        <p:nvPicPr>
          <p:cNvPr id="16" name="Picture 15">
            <a:extLst>
              <a:ext uri="{FF2B5EF4-FFF2-40B4-BE49-F238E27FC236}">
                <a16:creationId xmlns:a16="http://schemas.microsoft.com/office/drawing/2014/main" id="{3F0D9879-C7EA-9E56-9770-E781B4E00DC0}"/>
              </a:ext>
            </a:extLst>
          </p:cNvPr>
          <p:cNvPicPr>
            <a:picLocks noChangeAspect="1"/>
          </p:cNvPicPr>
          <p:nvPr/>
        </p:nvPicPr>
        <p:blipFill>
          <a:blip r:embed="rId7"/>
          <a:stretch>
            <a:fillRect/>
          </a:stretch>
        </p:blipFill>
        <p:spPr>
          <a:xfrm>
            <a:off x="2530386" y="5369280"/>
            <a:ext cx="1777784" cy="1473021"/>
          </a:xfrm>
          <a:prstGeom prst="rect">
            <a:avLst/>
          </a:prstGeom>
        </p:spPr>
      </p:pic>
      <p:pic>
        <p:nvPicPr>
          <p:cNvPr id="18" name="Picture 17">
            <a:extLst>
              <a:ext uri="{FF2B5EF4-FFF2-40B4-BE49-F238E27FC236}">
                <a16:creationId xmlns:a16="http://schemas.microsoft.com/office/drawing/2014/main" id="{A39DE387-A770-1A87-084E-ACAF186D6FFB}"/>
              </a:ext>
            </a:extLst>
          </p:cNvPr>
          <p:cNvPicPr>
            <a:picLocks noChangeAspect="1"/>
          </p:cNvPicPr>
          <p:nvPr/>
        </p:nvPicPr>
        <p:blipFill>
          <a:blip r:embed="rId8"/>
          <a:stretch>
            <a:fillRect/>
          </a:stretch>
        </p:blipFill>
        <p:spPr>
          <a:xfrm>
            <a:off x="6373901" y="5354943"/>
            <a:ext cx="1777785" cy="1483998"/>
          </a:xfrm>
          <a:prstGeom prst="rect">
            <a:avLst/>
          </a:prstGeom>
        </p:spPr>
      </p:pic>
      <p:pic>
        <p:nvPicPr>
          <p:cNvPr id="22" name="Picture 21">
            <a:extLst>
              <a:ext uri="{FF2B5EF4-FFF2-40B4-BE49-F238E27FC236}">
                <a16:creationId xmlns:a16="http://schemas.microsoft.com/office/drawing/2014/main" id="{5A0A2A87-6EE1-BA58-D449-7960EA318093}"/>
              </a:ext>
            </a:extLst>
          </p:cNvPr>
          <p:cNvPicPr>
            <a:picLocks noChangeAspect="1"/>
          </p:cNvPicPr>
          <p:nvPr/>
        </p:nvPicPr>
        <p:blipFill>
          <a:blip r:embed="rId8"/>
          <a:stretch>
            <a:fillRect/>
          </a:stretch>
        </p:blipFill>
        <p:spPr>
          <a:xfrm>
            <a:off x="8300195" y="5374002"/>
            <a:ext cx="1777785" cy="1483998"/>
          </a:xfrm>
          <a:prstGeom prst="rect">
            <a:avLst/>
          </a:prstGeom>
        </p:spPr>
      </p:pic>
      <p:pic>
        <p:nvPicPr>
          <p:cNvPr id="25" name="Picture 24">
            <a:extLst>
              <a:ext uri="{FF2B5EF4-FFF2-40B4-BE49-F238E27FC236}">
                <a16:creationId xmlns:a16="http://schemas.microsoft.com/office/drawing/2014/main" id="{9C2BC050-6433-5710-34BE-70880B6E5258}"/>
              </a:ext>
            </a:extLst>
          </p:cNvPr>
          <p:cNvPicPr>
            <a:picLocks noChangeAspect="1"/>
          </p:cNvPicPr>
          <p:nvPr/>
        </p:nvPicPr>
        <p:blipFill>
          <a:blip r:embed="rId9"/>
          <a:stretch>
            <a:fillRect/>
          </a:stretch>
        </p:blipFill>
        <p:spPr>
          <a:xfrm>
            <a:off x="10226489" y="5374001"/>
            <a:ext cx="1742086" cy="1483999"/>
          </a:xfrm>
          <a:prstGeom prst="rect">
            <a:avLst/>
          </a:prstGeom>
        </p:spPr>
      </p:pic>
      <p:pic>
        <p:nvPicPr>
          <p:cNvPr id="27" name="Picture 26">
            <a:extLst>
              <a:ext uri="{FF2B5EF4-FFF2-40B4-BE49-F238E27FC236}">
                <a16:creationId xmlns:a16="http://schemas.microsoft.com/office/drawing/2014/main" id="{EE9D6FE3-9FFE-5816-DC96-3F00BECBD8C8}"/>
              </a:ext>
            </a:extLst>
          </p:cNvPr>
          <p:cNvPicPr>
            <a:picLocks noChangeAspect="1"/>
          </p:cNvPicPr>
          <p:nvPr/>
        </p:nvPicPr>
        <p:blipFill>
          <a:blip r:embed="rId10"/>
          <a:stretch>
            <a:fillRect/>
          </a:stretch>
        </p:blipFill>
        <p:spPr>
          <a:xfrm>
            <a:off x="4456679" y="5354943"/>
            <a:ext cx="1768713" cy="1503057"/>
          </a:xfrm>
          <a:prstGeom prst="rect">
            <a:avLst/>
          </a:prstGeom>
        </p:spPr>
      </p:pic>
      <p:cxnSp>
        <p:nvCxnSpPr>
          <p:cNvPr id="5" name="Straight Arrow Connector 4">
            <a:extLst>
              <a:ext uri="{FF2B5EF4-FFF2-40B4-BE49-F238E27FC236}">
                <a16:creationId xmlns:a16="http://schemas.microsoft.com/office/drawing/2014/main" id="{5FE427A7-C8B0-DD58-79E7-8C5EC28F162C}"/>
              </a:ext>
            </a:extLst>
          </p:cNvPr>
          <p:cNvCxnSpPr/>
          <p:nvPr/>
        </p:nvCxnSpPr>
        <p:spPr>
          <a:xfrm flipV="1">
            <a:off x="10300221" y="1438722"/>
            <a:ext cx="341194" cy="286603"/>
          </a:xfrm>
          <a:prstGeom prst="straightConnector1">
            <a:avLst/>
          </a:prstGeom>
          <a:ln w="698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7116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2A477-67F5-BD93-8465-7C358D8EF7FA}"/>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463A5EF0-118D-1C0F-0279-00AC59CFAD95}"/>
              </a:ext>
            </a:extLst>
          </p:cNvPr>
          <p:cNvPicPr>
            <a:picLocks noChangeAspect="1"/>
          </p:cNvPicPr>
          <p:nvPr/>
        </p:nvPicPr>
        <p:blipFill>
          <a:blip r:embed="rId2"/>
          <a:stretch>
            <a:fillRect/>
          </a:stretch>
        </p:blipFill>
        <p:spPr>
          <a:xfrm>
            <a:off x="596908" y="1742372"/>
            <a:ext cx="9217661" cy="816456"/>
          </a:xfrm>
          <a:prstGeom prst="rect">
            <a:avLst/>
          </a:prstGeom>
        </p:spPr>
      </p:pic>
      <p:pic>
        <p:nvPicPr>
          <p:cNvPr id="15" name="Picture 14">
            <a:extLst>
              <a:ext uri="{FF2B5EF4-FFF2-40B4-BE49-F238E27FC236}">
                <a16:creationId xmlns:a16="http://schemas.microsoft.com/office/drawing/2014/main" id="{493CE5FF-36B9-23AF-D9C7-690A292386EA}"/>
              </a:ext>
            </a:extLst>
          </p:cNvPr>
          <p:cNvPicPr>
            <a:picLocks noChangeAspect="1"/>
          </p:cNvPicPr>
          <p:nvPr/>
        </p:nvPicPr>
        <p:blipFill>
          <a:blip r:embed="rId3"/>
          <a:stretch>
            <a:fillRect/>
          </a:stretch>
        </p:blipFill>
        <p:spPr>
          <a:xfrm>
            <a:off x="1577413" y="2615766"/>
            <a:ext cx="9776945" cy="701436"/>
          </a:xfrm>
          <a:prstGeom prst="rect">
            <a:avLst/>
          </a:prstGeom>
        </p:spPr>
      </p:pic>
      <p:sp>
        <p:nvSpPr>
          <p:cNvPr id="2" name="Title 1">
            <a:extLst>
              <a:ext uri="{FF2B5EF4-FFF2-40B4-BE49-F238E27FC236}">
                <a16:creationId xmlns:a16="http://schemas.microsoft.com/office/drawing/2014/main" id="{2D327480-971C-2982-EAB9-B5DFA62A1CDD}"/>
              </a:ext>
            </a:extLst>
          </p:cNvPr>
          <p:cNvSpPr>
            <a:spLocks noGrp="1"/>
          </p:cNvSpPr>
          <p:nvPr>
            <p:ph type="title"/>
          </p:nvPr>
        </p:nvSpPr>
        <p:spPr>
          <a:xfrm>
            <a:off x="894246" y="56221"/>
            <a:ext cx="10515600" cy="1325563"/>
          </a:xfrm>
        </p:spPr>
        <p:txBody>
          <a:bodyPr/>
          <a:lstStyle/>
          <a:p>
            <a:r>
              <a:rPr lang="en-US" b="1" dirty="0" err="1"/>
              <a:t>CipherFidget</a:t>
            </a:r>
            <a:r>
              <a:rPr lang="en-US" b="1" dirty="0"/>
              <a:t> Lesson 3 Discussion</a:t>
            </a:r>
          </a:p>
        </p:txBody>
      </p:sp>
      <p:sp>
        <p:nvSpPr>
          <p:cNvPr id="3" name="Content Placeholder 2">
            <a:extLst>
              <a:ext uri="{FF2B5EF4-FFF2-40B4-BE49-F238E27FC236}">
                <a16:creationId xmlns:a16="http://schemas.microsoft.com/office/drawing/2014/main" id="{8ABA9B59-EAEB-D04B-7FDC-023F1C6770C1}"/>
              </a:ext>
            </a:extLst>
          </p:cNvPr>
          <p:cNvSpPr>
            <a:spLocks noGrp="1"/>
          </p:cNvSpPr>
          <p:nvPr>
            <p:ph idx="1"/>
          </p:nvPr>
        </p:nvSpPr>
        <p:spPr>
          <a:xfrm>
            <a:off x="838200" y="1004575"/>
            <a:ext cx="10515600" cy="788968"/>
          </a:xfrm>
        </p:spPr>
        <p:txBody>
          <a:bodyPr>
            <a:noAutofit/>
          </a:bodyPr>
          <a:lstStyle/>
          <a:p>
            <a:r>
              <a:rPr lang="en-US" sz="3600" dirty="0"/>
              <a:t>Randomized Alphabet Top Ring (Set to ROT4)</a:t>
            </a:r>
          </a:p>
          <a:p>
            <a:endParaRPr lang="en-US" sz="3600" dirty="0"/>
          </a:p>
        </p:txBody>
      </p:sp>
      <p:sp>
        <p:nvSpPr>
          <p:cNvPr id="4" name="Content Placeholder 2">
            <a:extLst>
              <a:ext uri="{FF2B5EF4-FFF2-40B4-BE49-F238E27FC236}">
                <a16:creationId xmlns:a16="http://schemas.microsoft.com/office/drawing/2014/main" id="{DCF3B887-7244-1A46-F669-E471EB0D1093}"/>
              </a:ext>
            </a:extLst>
          </p:cNvPr>
          <p:cNvSpPr txBox="1">
            <a:spLocks/>
          </p:cNvSpPr>
          <p:nvPr/>
        </p:nvSpPr>
        <p:spPr>
          <a:xfrm>
            <a:off x="367553" y="3555872"/>
            <a:ext cx="11456894" cy="35341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HELLO became JD</a:t>
            </a:r>
            <a:r>
              <a:rPr lang="en-US" sz="3200" u="sng" dirty="0"/>
              <a:t>RR</a:t>
            </a:r>
            <a:r>
              <a:rPr lang="en-US" sz="3200" dirty="0"/>
              <a:t>V. Oh! L=R, so does that mean K is Q? (no)</a:t>
            </a:r>
          </a:p>
          <a:p>
            <a:pPr lvl="1"/>
            <a:r>
              <a:rPr lang="en-US" sz="2800" dirty="0"/>
              <a:t>Double letter has returned</a:t>
            </a:r>
          </a:p>
          <a:p>
            <a:pPr lvl="1"/>
            <a:r>
              <a:rPr lang="en-US" sz="2800" dirty="0"/>
              <a:t>Can we combine </a:t>
            </a:r>
            <a:r>
              <a:rPr lang="en-US" sz="2800" dirty="0" err="1"/>
              <a:t>ROTx</a:t>
            </a:r>
            <a:r>
              <a:rPr lang="en-US" sz="2800" dirty="0"/>
              <a:t>+ or Key-based offset with randomized ring (yes)</a:t>
            </a:r>
          </a:p>
          <a:p>
            <a:r>
              <a:rPr lang="en-US" sz="3200" dirty="0"/>
              <a:t>How much more powerful is the random ring alone?</a:t>
            </a:r>
          </a:p>
          <a:p>
            <a:pPr lvl="1"/>
            <a:r>
              <a:rPr lang="en-US" sz="2800" dirty="0"/>
              <a:t>With a randomized alphabet, there are 26! (26 factorial) = 403,291,461,126,605,635,584,000,000 possible alphabet arrangements!</a:t>
            </a:r>
          </a:p>
          <a:p>
            <a:pPr lvl="1"/>
            <a:r>
              <a:rPr lang="en-US" sz="2800" dirty="0"/>
              <a:t>403 million billion</a:t>
            </a:r>
          </a:p>
        </p:txBody>
      </p:sp>
      <p:sp>
        <p:nvSpPr>
          <p:cNvPr id="5" name="Oval 4">
            <a:extLst>
              <a:ext uri="{FF2B5EF4-FFF2-40B4-BE49-F238E27FC236}">
                <a16:creationId xmlns:a16="http://schemas.microsoft.com/office/drawing/2014/main" id="{17FF0992-9179-4B89-289B-9A3D981BA249}"/>
              </a:ext>
            </a:extLst>
          </p:cNvPr>
          <p:cNvSpPr/>
          <p:nvPr/>
        </p:nvSpPr>
        <p:spPr>
          <a:xfrm>
            <a:off x="5367953" y="2567296"/>
            <a:ext cx="336177" cy="788967"/>
          </a:xfrm>
          <a:prstGeom prst="ellipse">
            <a:avLst/>
          </a:prstGeom>
          <a:solidFill>
            <a:schemeClr val="accent1">
              <a:alpha val="3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3AC57D4-E8C3-3F5B-BE00-E2E2EA04F8B0}"/>
              </a:ext>
            </a:extLst>
          </p:cNvPr>
          <p:cNvSpPr/>
          <p:nvPr/>
        </p:nvSpPr>
        <p:spPr>
          <a:xfrm>
            <a:off x="5645625" y="2558828"/>
            <a:ext cx="336177" cy="788967"/>
          </a:xfrm>
          <a:prstGeom prst="ellipse">
            <a:avLst/>
          </a:prstGeom>
          <a:solidFill>
            <a:schemeClr val="accent4">
              <a:lumMod val="40000"/>
              <a:lumOff val="60000"/>
              <a:alpha val="3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F18BDDDB-6B3F-E8BC-C16B-52958DFADDFF}"/>
              </a:ext>
            </a:extLst>
          </p:cNvPr>
          <p:cNvSpPr>
            <a:spLocks noGrp="1"/>
          </p:cNvSpPr>
          <p:nvPr>
            <p:ph type="sldNum" sz="quarter" idx="12"/>
          </p:nvPr>
        </p:nvSpPr>
        <p:spPr/>
        <p:txBody>
          <a:bodyPr/>
          <a:lstStyle/>
          <a:p>
            <a:fld id="{2E0F7393-3E54-4036-BCA3-A975DB9EFB7F}" type="slidenum">
              <a:rPr lang="en-US" smtClean="0"/>
              <a:t>13</a:t>
            </a:fld>
            <a:endParaRPr lang="en-US"/>
          </a:p>
        </p:txBody>
      </p:sp>
      <p:sp>
        <p:nvSpPr>
          <p:cNvPr id="8" name="Rectangle 7">
            <a:extLst>
              <a:ext uri="{FF2B5EF4-FFF2-40B4-BE49-F238E27FC236}">
                <a16:creationId xmlns:a16="http://schemas.microsoft.com/office/drawing/2014/main" id="{8A50B4FE-002E-FA95-7784-B0B17D6960C2}"/>
              </a:ext>
            </a:extLst>
          </p:cNvPr>
          <p:cNvSpPr/>
          <p:nvPr/>
        </p:nvSpPr>
        <p:spPr>
          <a:xfrm>
            <a:off x="1576779" y="2654824"/>
            <a:ext cx="8115552" cy="307859"/>
          </a:xfrm>
          <a:prstGeom prst="rect">
            <a:avLst/>
          </a:prstGeom>
          <a:solidFill>
            <a:schemeClr val="accent2">
              <a:lumMod val="60000"/>
              <a:lumOff val="40000"/>
              <a:alpha val="58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A544150-5F9B-2F5B-5473-6C39525AEBE4}"/>
              </a:ext>
            </a:extLst>
          </p:cNvPr>
          <p:cNvSpPr txBox="1"/>
          <p:nvPr/>
        </p:nvSpPr>
        <p:spPr>
          <a:xfrm>
            <a:off x="9954491" y="1463683"/>
            <a:ext cx="1723549" cy="707886"/>
          </a:xfrm>
          <a:prstGeom prst="rect">
            <a:avLst/>
          </a:prstGeom>
          <a:noFill/>
        </p:spPr>
        <p:txBody>
          <a:bodyPr wrap="none" rtlCol="0">
            <a:spAutoFit/>
          </a:bodyPr>
          <a:lstStyle/>
          <a:p>
            <a:r>
              <a:rPr lang="en-US" sz="2000" b="1" dirty="0">
                <a:latin typeface="Courier New" panose="02070309020205020404" pitchFamily="49" charset="0"/>
                <a:cs typeface="Courier New" panose="02070309020205020404" pitchFamily="49" charset="0"/>
              </a:rPr>
              <a:t>I AM A MAN</a:t>
            </a:r>
          </a:p>
          <a:p>
            <a:r>
              <a:rPr lang="en-US" sz="2000" b="1" dirty="0">
                <a:latin typeface="Courier New" panose="02070309020205020404" pitchFamily="49" charset="0"/>
                <a:cs typeface="Courier New" panose="02070309020205020404" pitchFamily="49" charset="0"/>
              </a:rPr>
              <a:t>L ST S TSX</a:t>
            </a:r>
          </a:p>
        </p:txBody>
      </p:sp>
      <p:sp>
        <p:nvSpPr>
          <p:cNvPr id="12" name="TextBox 11">
            <a:extLst>
              <a:ext uri="{FF2B5EF4-FFF2-40B4-BE49-F238E27FC236}">
                <a16:creationId xmlns:a16="http://schemas.microsoft.com/office/drawing/2014/main" id="{0713017E-801A-6C5E-14E3-916C7C701D23}"/>
              </a:ext>
            </a:extLst>
          </p:cNvPr>
          <p:cNvSpPr txBox="1"/>
          <p:nvPr/>
        </p:nvSpPr>
        <p:spPr>
          <a:xfrm>
            <a:off x="4928868" y="6217004"/>
            <a:ext cx="6094268" cy="584775"/>
          </a:xfrm>
          <a:prstGeom prst="rect">
            <a:avLst/>
          </a:prstGeom>
          <a:noFill/>
        </p:spPr>
        <p:txBody>
          <a:bodyPr wrap="square">
            <a:spAutoFit/>
          </a:bodyPr>
          <a:lstStyle/>
          <a:p>
            <a:r>
              <a:rPr lang="en-US" sz="1800" dirty="0"/>
              <a:t>Practice: Decrypt this using Rot</a:t>
            </a:r>
            <a:r>
              <a:rPr lang="en-US" dirty="0"/>
              <a:t>3</a:t>
            </a:r>
            <a:r>
              <a:rPr lang="en-US" sz="1800" dirty="0"/>
              <a:t>    </a:t>
            </a:r>
            <a:r>
              <a:rPr lang="en-US" sz="3200" b="1" dirty="0"/>
              <a:t>QKSBN</a:t>
            </a:r>
            <a:endParaRPr lang="en-US" sz="32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772128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2FC9-D858-2F52-D0D1-FE90FFD73C36}"/>
              </a:ext>
            </a:extLst>
          </p:cNvPr>
          <p:cNvSpPr>
            <a:spLocks noGrp="1"/>
          </p:cNvSpPr>
          <p:nvPr>
            <p:ph type="title"/>
          </p:nvPr>
        </p:nvSpPr>
        <p:spPr/>
        <p:txBody>
          <a:bodyPr/>
          <a:lstStyle/>
          <a:p>
            <a:r>
              <a:rPr lang="en-US" b="1" dirty="0"/>
              <a:t>Want to Get More Complicated?</a:t>
            </a:r>
          </a:p>
        </p:txBody>
      </p:sp>
      <p:sp>
        <p:nvSpPr>
          <p:cNvPr id="3" name="Content Placeholder 2">
            <a:extLst>
              <a:ext uri="{FF2B5EF4-FFF2-40B4-BE49-F238E27FC236}">
                <a16:creationId xmlns:a16="http://schemas.microsoft.com/office/drawing/2014/main" id="{4D56FF73-B482-C6C1-A31B-73ADD1B991FD}"/>
              </a:ext>
            </a:extLst>
          </p:cNvPr>
          <p:cNvSpPr>
            <a:spLocks noGrp="1"/>
          </p:cNvSpPr>
          <p:nvPr>
            <p:ph idx="1"/>
          </p:nvPr>
        </p:nvSpPr>
        <p:spPr>
          <a:xfrm>
            <a:off x="235526" y="1847850"/>
            <a:ext cx="8375073" cy="4351338"/>
          </a:xfrm>
        </p:spPr>
        <p:txBody>
          <a:bodyPr/>
          <a:lstStyle/>
          <a:p>
            <a:r>
              <a:rPr lang="en-US" dirty="0"/>
              <a:t>Are three rings better than two?</a:t>
            </a:r>
          </a:p>
          <a:p>
            <a:r>
              <a:rPr lang="en-US" dirty="0"/>
              <a:t>Replace the alphabetic ring as ring 2 (A’s aligned)</a:t>
            </a:r>
          </a:p>
          <a:p>
            <a:r>
              <a:rPr lang="en-US" dirty="0"/>
              <a:t>Add randomized ring as the top ring (A’s aligned)</a:t>
            </a:r>
          </a:p>
          <a:p>
            <a:r>
              <a:rPr lang="en-US" dirty="0"/>
              <a:t>Perform a ROT4 on the bottom ring</a:t>
            </a:r>
          </a:p>
          <a:p>
            <a:r>
              <a:rPr lang="en-US" dirty="0"/>
              <a:t>And let’s alternate between the rings</a:t>
            </a:r>
          </a:p>
          <a:p>
            <a:r>
              <a:rPr lang="en-US" dirty="0"/>
              <a:t>Fasten your seat belts…..</a:t>
            </a:r>
          </a:p>
        </p:txBody>
      </p:sp>
      <p:sp>
        <p:nvSpPr>
          <p:cNvPr id="4" name="Slide Number Placeholder 3">
            <a:extLst>
              <a:ext uri="{FF2B5EF4-FFF2-40B4-BE49-F238E27FC236}">
                <a16:creationId xmlns:a16="http://schemas.microsoft.com/office/drawing/2014/main" id="{7DD0695C-14F2-C0A3-CB66-5EA9EEA65F97}"/>
              </a:ext>
            </a:extLst>
          </p:cNvPr>
          <p:cNvSpPr>
            <a:spLocks noGrp="1"/>
          </p:cNvSpPr>
          <p:nvPr>
            <p:ph type="sldNum" sz="quarter" idx="12"/>
          </p:nvPr>
        </p:nvSpPr>
        <p:spPr/>
        <p:txBody>
          <a:bodyPr/>
          <a:lstStyle/>
          <a:p>
            <a:fld id="{2E0F7393-3E54-4036-BCA3-A975DB9EFB7F}" type="slidenum">
              <a:rPr lang="en-US" smtClean="0"/>
              <a:t>14</a:t>
            </a:fld>
            <a:endParaRPr lang="en-US"/>
          </a:p>
        </p:txBody>
      </p:sp>
      <p:pic>
        <p:nvPicPr>
          <p:cNvPr id="7" name="Picture 6">
            <a:extLst>
              <a:ext uri="{FF2B5EF4-FFF2-40B4-BE49-F238E27FC236}">
                <a16:creationId xmlns:a16="http://schemas.microsoft.com/office/drawing/2014/main" id="{C253CF72-6D2B-0DC7-64FE-35C10F1D1B05}"/>
              </a:ext>
            </a:extLst>
          </p:cNvPr>
          <p:cNvPicPr>
            <a:picLocks noChangeAspect="1"/>
          </p:cNvPicPr>
          <p:nvPr/>
        </p:nvPicPr>
        <p:blipFill>
          <a:blip r:embed="rId2"/>
          <a:stretch>
            <a:fillRect/>
          </a:stretch>
        </p:blipFill>
        <p:spPr>
          <a:xfrm>
            <a:off x="7728444" y="1847850"/>
            <a:ext cx="4267835" cy="3884210"/>
          </a:xfrm>
          <a:prstGeom prst="rect">
            <a:avLst/>
          </a:prstGeom>
        </p:spPr>
      </p:pic>
      <p:cxnSp>
        <p:nvCxnSpPr>
          <p:cNvPr id="9" name="Straight Arrow Connector 8">
            <a:extLst>
              <a:ext uri="{FF2B5EF4-FFF2-40B4-BE49-F238E27FC236}">
                <a16:creationId xmlns:a16="http://schemas.microsoft.com/office/drawing/2014/main" id="{B3CC0DCD-47B2-77BC-9F00-EEF93092AFBE}"/>
              </a:ext>
            </a:extLst>
          </p:cNvPr>
          <p:cNvCxnSpPr/>
          <p:nvPr/>
        </p:nvCxnSpPr>
        <p:spPr>
          <a:xfrm flipV="1">
            <a:off x="9567081" y="3016155"/>
            <a:ext cx="341194" cy="286603"/>
          </a:xfrm>
          <a:prstGeom prst="straightConnector1">
            <a:avLst/>
          </a:prstGeom>
          <a:ln w="698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DB3D3EF-1323-2C1D-BD5A-9D1D6EF601F6}"/>
              </a:ext>
            </a:extLst>
          </p:cNvPr>
          <p:cNvCxnSpPr/>
          <p:nvPr/>
        </p:nvCxnSpPr>
        <p:spPr>
          <a:xfrm flipV="1">
            <a:off x="9906091" y="4493496"/>
            <a:ext cx="341194" cy="286603"/>
          </a:xfrm>
          <a:prstGeom prst="straightConnector1">
            <a:avLst/>
          </a:prstGeom>
          <a:ln w="698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1726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BC318-7A14-5BBE-CD6D-BCCF80FA53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1F2B16-6148-C6DE-E9CF-0CB577E0CE2A}"/>
              </a:ext>
            </a:extLst>
          </p:cNvPr>
          <p:cNvSpPr>
            <a:spLocks noGrp="1"/>
          </p:cNvSpPr>
          <p:nvPr>
            <p:ph type="title"/>
          </p:nvPr>
        </p:nvSpPr>
        <p:spPr>
          <a:xfrm>
            <a:off x="894246" y="-151243"/>
            <a:ext cx="10515600" cy="1325563"/>
          </a:xfrm>
        </p:spPr>
        <p:txBody>
          <a:bodyPr/>
          <a:lstStyle/>
          <a:p>
            <a:pPr algn="ctr"/>
            <a:r>
              <a:rPr lang="en-US" b="1" dirty="0" err="1"/>
              <a:t>CipherFidget</a:t>
            </a:r>
            <a:r>
              <a:rPr lang="en-US" b="1" dirty="0"/>
              <a:t> Lesson 3A Using 3 Rings</a:t>
            </a:r>
            <a:br>
              <a:rPr lang="en-US" b="1" dirty="0"/>
            </a:br>
            <a:r>
              <a:rPr lang="en-US" sz="2400" b="1" dirty="0"/>
              <a:t>(polyalphabetic)</a:t>
            </a:r>
          </a:p>
        </p:txBody>
      </p:sp>
      <p:sp>
        <p:nvSpPr>
          <p:cNvPr id="4" name="Content Placeholder 2">
            <a:extLst>
              <a:ext uri="{FF2B5EF4-FFF2-40B4-BE49-F238E27FC236}">
                <a16:creationId xmlns:a16="http://schemas.microsoft.com/office/drawing/2014/main" id="{D70418A6-7285-60B1-68DC-99A565B1B9FB}"/>
              </a:ext>
            </a:extLst>
          </p:cNvPr>
          <p:cNvSpPr txBox="1">
            <a:spLocks/>
          </p:cNvSpPr>
          <p:nvPr/>
        </p:nvSpPr>
        <p:spPr>
          <a:xfrm>
            <a:off x="482204" y="5268125"/>
            <a:ext cx="11517011" cy="16209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en-US" sz="2400" dirty="0"/>
              <a:t>Using each ring by itself suffers from double letter syndrome (monoalphabetic)</a:t>
            </a:r>
          </a:p>
          <a:p>
            <a:pPr lvl="1">
              <a:lnSpc>
                <a:spcPts val="2200"/>
              </a:lnSpc>
            </a:pPr>
            <a:r>
              <a:rPr lang="en-US" dirty="0"/>
              <a:t>That is solved here without using </a:t>
            </a:r>
            <a:r>
              <a:rPr lang="en-US" dirty="0" err="1"/>
              <a:t>ROTx</a:t>
            </a:r>
            <a:r>
              <a:rPr lang="en-US" dirty="0"/>
              <a:t>+</a:t>
            </a:r>
          </a:p>
          <a:p>
            <a:pPr>
              <a:lnSpc>
                <a:spcPts val="2200"/>
              </a:lnSpc>
            </a:pPr>
            <a:r>
              <a:rPr lang="en-US" sz="2400" dirty="0"/>
              <a:t>Now the adversary has to identify a new algorithm </a:t>
            </a:r>
            <a:r>
              <a:rPr lang="en-US" sz="2400" i="1" dirty="0"/>
              <a:t>And</a:t>
            </a:r>
            <a:r>
              <a:rPr lang="en-US" sz="2400" dirty="0"/>
              <a:t> a new alphabet. (polyalphabetic)</a:t>
            </a:r>
          </a:p>
          <a:p>
            <a:pPr>
              <a:lnSpc>
                <a:spcPts val="2200"/>
              </a:lnSpc>
            </a:pPr>
            <a:r>
              <a:rPr lang="en-US" sz="2400" dirty="0"/>
              <a:t>Could we make it harder by doing a </a:t>
            </a:r>
            <a:r>
              <a:rPr lang="en-US" sz="2400" dirty="0" err="1"/>
              <a:t>ROTx</a:t>
            </a:r>
            <a:r>
              <a:rPr lang="en-US" sz="2400" dirty="0"/>
              <a:t>+?    Using 2 different random alphabets?</a:t>
            </a:r>
          </a:p>
        </p:txBody>
      </p:sp>
      <p:sp>
        <p:nvSpPr>
          <p:cNvPr id="7" name="Slide Number Placeholder 6">
            <a:extLst>
              <a:ext uri="{FF2B5EF4-FFF2-40B4-BE49-F238E27FC236}">
                <a16:creationId xmlns:a16="http://schemas.microsoft.com/office/drawing/2014/main" id="{58AD9B40-A7A8-DBF5-C840-EB7F1D674BAC}"/>
              </a:ext>
            </a:extLst>
          </p:cNvPr>
          <p:cNvSpPr>
            <a:spLocks noGrp="1"/>
          </p:cNvSpPr>
          <p:nvPr>
            <p:ph type="sldNum" sz="quarter" idx="12"/>
          </p:nvPr>
        </p:nvSpPr>
        <p:spPr/>
        <p:txBody>
          <a:bodyPr/>
          <a:lstStyle/>
          <a:p>
            <a:fld id="{2E0F7393-3E54-4036-BCA3-A975DB9EFB7F}" type="slidenum">
              <a:rPr lang="en-US" smtClean="0"/>
              <a:t>15</a:t>
            </a:fld>
            <a:endParaRPr lang="en-US"/>
          </a:p>
        </p:txBody>
      </p:sp>
      <p:pic>
        <p:nvPicPr>
          <p:cNvPr id="5" name="Picture 4">
            <a:extLst>
              <a:ext uri="{FF2B5EF4-FFF2-40B4-BE49-F238E27FC236}">
                <a16:creationId xmlns:a16="http://schemas.microsoft.com/office/drawing/2014/main" id="{1A94B48E-CD37-A2BB-2E6A-F8D2305A7BA8}"/>
              </a:ext>
            </a:extLst>
          </p:cNvPr>
          <p:cNvPicPr>
            <a:picLocks noChangeAspect="1"/>
          </p:cNvPicPr>
          <p:nvPr/>
        </p:nvPicPr>
        <p:blipFill>
          <a:blip r:embed="rId2"/>
          <a:stretch>
            <a:fillRect/>
          </a:stretch>
        </p:blipFill>
        <p:spPr>
          <a:xfrm>
            <a:off x="0" y="984549"/>
            <a:ext cx="12192000" cy="4222927"/>
          </a:xfrm>
          <a:prstGeom prst="rect">
            <a:avLst/>
          </a:prstGeom>
        </p:spPr>
      </p:pic>
      <p:sp>
        <p:nvSpPr>
          <p:cNvPr id="8" name="Arrow: Curved Right 7">
            <a:extLst>
              <a:ext uri="{FF2B5EF4-FFF2-40B4-BE49-F238E27FC236}">
                <a16:creationId xmlns:a16="http://schemas.microsoft.com/office/drawing/2014/main" id="{FB08C7BB-EF96-CBDC-16A6-7270B1E3B982}"/>
              </a:ext>
            </a:extLst>
          </p:cNvPr>
          <p:cNvSpPr/>
          <p:nvPr/>
        </p:nvSpPr>
        <p:spPr>
          <a:xfrm>
            <a:off x="3064565" y="3578087"/>
            <a:ext cx="155713" cy="1325563"/>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Arrow: Curved Right 9">
            <a:extLst>
              <a:ext uri="{FF2B5EF4-FFF2-40B4-BE49-F238E27FC236}">
                <a16:creationId xmlns:a16="http://schemas.microsoft.com/office/drawing/2014/main" id="{BDAEE987-2D6E-C639-12C6-24182A8F7657}"/>
              </a:ext>
            </a:extLst>
          </p:cNvPr>
          <p:cNvSpPr/>
          <p:nvPr/>
        </p:nvSpPr>
        <p:spPr>
          <a:xfrm>
            <a:off x="3379303" y="4119087"/>
            <a:ext cx="155713" cy="784563"/>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Arrow: Curved Right 15">
            <a:extLst>
              <a:ext uri="{FF2B5EF4-FFF2-40B4-BE49-F238E27FC236}">
                <a16:creationId xmlns:a16="http://schemas.microsoft.com/office/drawing/2014/main" id="{35433972-9E96-484B-ADCD-BCBBC1F9D5C4}"/>
              </a:ext>
            </a:extLst>
          </p:cNvPr>
          <p:cNvSpPr/>
          <p:nvPr/>
        </p:nvSpPr>
        <p:spPr>
          <a:xfrm>
            <a:off x="3664222" y="3561524"/>
            <a:ext cx="155713" cy="1325563"/>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Arrow: Curved Right 17">
            <a:extLst>
              <a:ext uri="{FF2B5EF4-FFF2-40B4-BE49-F238E27FC236}">
                <a16:creationId xmlns:a16="http://schemas.microsoft.com/office/drawing/2014/main" id="{8831960E-8D48-34C0-7464-BD371D5281C2}"/>
              </a:ext>
            </a:extLst>
          </p:cNvPr>
          <p:cNvSpPr/>
          <p:nvPr/>
        </p:nvSpPr>
        <p:spPr>
          <a:xfrm>
            <a:off x="3978960" y="4102524"/>
            <a:ext cx="155713" cy="784563"/>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89870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25F02-9812-9739-4F45-A3994CAA2BA7}"/>
              </a:ext>
            </a:extLst>
          </p:cNvPr>
          <p:cNvSpPr>
            <a:spLocks noGrp="1"/>
          </p:cNvSpPr>
          <p:nvPr>
            <p:ph type="title"/>
          </p:nvPr>
        </p:nvSpPr>
        <p:spPr>
          <a:xfrm>
            <a:off x="838200" y="365125"/>
            <a:ext cx="7219278" cy="1325563"/>
          </a:xfrm>
        </p:spPr>
        <p:txBody>
          <a:bodyPr>
            <a:normAutofit fontScale="90000"/>
          </a:bodyPr>
          <a:lstStyle/>
          <a:p>
            <a:r>
              <a:rPr lang="en-US" b="1" dirty="0"/>
              <a:t>The Enigma used linked randomized rings for German encryption in WWII</a:t>
            </a:r>
          </a:p>
        </p:txBody>
      </p:sp>
      <p:sp>
        <p:nvSpPr>
          <p:cNvPr id="3" name="Content Placeholder 2">
            <a:extLst>
              <a:ext uri="{FF2B5EF4-FFF2-40B4-BE49-F238E27FC236}">
                <a16:creationId xmlns:a16="http://schemas.microsoft.com/office/drawing/2014/main" id="{06BD76AC-5E5D-8033-D34C-52B48E7C195D}"/>
              </a:ext>
            </a:extLst>
          </p:cNvPr>
          <p:cNvSpPr>
            <a:spLocks noGrp="1"/>
          </p:cNvSpPr>
          <p:nvPr>
            <p:ph idx="1"/>
          </p:nvPr>
        </p:nvSpPr>
        <p:spPr>
          <a:xfrm>
            <a:off x="5933738" y="6169286"/>
            <a:ext cx="7739230" cy="605603"/>
          </a:xfrm>
        </p:spPr>
        <p:txBody>
          <a:bodyPr>
            <a:normAutofit fontScale="92500" lnSpcReduction="10000"/>
          </a:bodyPr>
          <a:lstStyle/>
          <a:p>
            <a:r>
              <a:rPr lang="en-US" sz="1600" dirty="0">
                <a:hlinkClick r:id="rId2"/>
              </a:rPr>
              <a:t>https://www.101computing.net/enigma-machine-emulator/</a:t>
            </a:r>
            <a:endParaRPr lang="en-US" sz="1600" dirty="0"/>
          </a:p>
          <a:p>
            <a:r>
              <a:rPr lang="en-US" sz="1600" dirty="0"/>
              <a:t>https://enigma.virtualcolossus.co.uk/simulation.html</a:t>
            </a:r>
          </a:p>
          <a:p>
            <a:endParaRPr lang="en-US" sz="1600" dirty="0"/>
          </a:p>
        </p:txBody>
      </p:sp>
      <p:pic>
        <p:nvPicPr>
          <p:cNvPr id="5" name="Picture 4">
            <a:extLst>
              <a:ext uri="{FF2B5EF4-FFF2-40B4-BE49-F238E27FC236}">
                <a16:creationId xmlns:a16="http://schemas.microsoft.com/office/drawing/2014/main" id="{439123CC-5A21-E9FB-36DE-AE4940AAA0F8}"/>
              </a:ext>
            </a:extLst>
          </p:cNvPr>
          <p:cNvPicPr>
            <a:picLocks noChangeAspect="1"/>
          </p:cNvPicPr>
          <p:nvPr/>
        </p:nvPicPr>
        <p:blipFill>
          <a:blip r:embed="rId3"/>
          <a:stretch>
            <a:fillRect/>
          </a:stretch>
        </p:blipFill>
        <p:spPr>
          <a:xfrm>
            <a:off x="0" y="2573874"/>
            <a:ext cx="5382376" cy="4058216"/>
          </a:xfrm>
          <a:prstGeom prst="rect">
            <a:avLst/>
          </a:prstGeom>
        </p:spPr>
      </p:pic>
      <p:sp>
        <p:nvSpPr>
          <p:cNvPr id="4" name="Slide Number Placeholder 3">
            <a:extLst>
              <a:ext uri="{FF2B5EF4-FFF2-40B4-BE49-F238E27FC236}">
                <a16:creationId xmlns:a16="http://schemas.microsoft.com/office/drawing/2014/main" id="{5A6A7D51-F174-46B2-7667-84D24078FEC9}"/>
              </a:ext>
            </a:extLst>
          </p:cNvPr>
          <p:cNvSpPr>
            <a:spLocks noGrp="1"/>
          </p:cNvSpPr>
          <p:nvPr>
            <p:ph type="sldNum" sz="quarter" idx="12"/>
          </p:nvPr>
        </p:nvSpPr>
        <p:spPr/>
        <p:txBody>
          <a:bodyPr/>
          <a:lstStyle/>
          <a:p>
            <a:fld id="{2E0F7393-3E54-4036-BCA3-A975DB9EFB7F}" type="slidenum">
              <a:rPr lang="en-US" smtClean="0"/>
              <a:t>16</a:t>
            </a:fld>
            <a:endParaRPr lang="en-US" dirty="0"/>
          </a:p>
        </p:txBody>
      </p:sp>
      <p:sp>
        <p:nvSpPr>
          <p:cNvPr id="6" name="Content Placeholder 2">
            <a:extLst>
              <a:ext uri="{FF2B5EF4-FFF2-40B4-BE49-F238E27FC236}">
                <a16:creationId xmlns:a16="http://schemas.microsoft.com/office/drawing/2014/main" id="{F6960A93-2210-8056-0553-B40D05C9C66B}"/>
              </a:ext>
            </a:extLst>
          </p:cNvPr>
          <p:cNvSpPr txBox="1">
            <a:spLocks/>
          </p:cNvSpPr>
          <p:nvPr/>
        </p:nvSpPr>
        <p:spPr>
          <a:xfrm>
            <a:off x="536089" y="1990016"/>
            <a:ext cx="10515600" cy="6056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hlinkClick r:id="rId2"/>
              </a:rPr>
              <a:t>https://www.101computing.net/enigma-machine-emulator/</a:t>
            </a:r>
            <a:endParaRPr lang="en-US" dirty="0"/>
          </a:p>
        </p:txBody>
      </p:sp>
      <p:pic>
        <p:nvPicPr>
          <p:cNvPr id="7" name="Graphic 6" descr="Enigma">
            <a:extLst>
              <a:ext uri="{FF2B5EF4-FFF2-40B4-BE49-F238E27FC236}">
                <a16:creationId xmlns:a16="http://schemas.microsoft.com/office/drawing/2014/main" id="{DDD6807F-91F7-B78B-D903-44B22875F83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19481" y="249107"/>
            <a:ext cx="2832208" cy="2375983"/>
          </a:xfrm>
          <a:prstGeom prst="rect">
            <a:avLst/>
          </a:prstGeom>
        </p:spPr>
      </p:pic>
      <p:pic>
        <p:nvPicPr>
          <p:cNvPr id="8" name="Picture 7" descr="Enigma wiring">
            <a:extLst>
              <a:ext uri="{FF2B5EF4-FFF2-40B4-BE49-F238E27FC236}">
                <a16:creationId xmlns:a16="http://schemas.microsoft.com/office/drawing/2014/main" id="{726D11EE-2270-4800-654E-28F092E69271}"/>
              </a:ext>
            </a:extLst>
          </p:cNvPr>
          <p:cNvPicPr>
            <a:picLocks noChangeAspect="1"/>
          </p:cNvPicPr>
          <p:nvPr/>
        </p:nvPicPr>
        <p:blipFill>
          <a:blip r:embed="rId5"/>
          <a:stretch>
            <a:fillRect/>
          </a:stretch>
        </p:blipFill>
        <p:spPr>
          <a:xfrm>
            <a:off x="6096000" y="2625090"/>
            <a:ext cx="5153025" cy="3514725"/>
          </a:xfrm>
          <a:prstGeom prst="rect">
            <a:avLst/>
          </a:prstGeom>
        </p:spPr>
      </p:pic>
    </p:spTree>
    <p:extLst>
      <p:ext uri="{BB962C8B-B14F-4D97-AF65-F5344CB8AC3E}">
        <p14:creationId xmlns:p14="http://schemas.microsoft.com/office/powerpoint/2010/main" val="3352705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B3D5E-7C12-87E1-456D-93E137CD47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A231AB-1B14-7010-B2FF-211F9EB97FC7}"/>
              </a:ext>
            </a:extLst>
          </p:cNvPr>
          <p:cNvSpPr>
            <a:spLocks noGrp="1"/>
          </p:cNvSpPr>
          <p:nvPr>
            <p:ph type="title"/>
          </p:nvPr>
        </p:nvSpPr>
        <p:spPr>
          <a:xfrm>
            <a:off x="838200" y="365125"/>
            <a:ext cx="6332621" cy="1325563"/>
          </a:xfrm>
        </p:spPr>
        <p:txBody>
          <a:bodyPr>
            <a:normAutofit fontScale="90000"/>
          </a:bodyPr>
          <a:lstStyle/>
          <a:p>
            <a:r>
              <a:rPr lang="en-US" b="1" dirty="0"/>
              <a:t>A Different Key Structure: Block Encryption and Transposition</a:t>
            </a:r>
          </a:p>
        </p:txBody>
      </p:sp>
      <p:sp>
        <p:nvSpPr>
          <p:cNvPr id="3" name="Content Placeholder 2">
            <a:extLst>
              <a:ext uri="{FF2B5EF4-FFF2-40B4-BE49-F238E27FC236}">
                <a16:creationId xmlns:a16="http://schemas.microsoft.com/office/drawing/2014/main" id="{B6CB86ED-E20B-5DF6-150E-471A206EE9F6}"/>
              </a:ext>
            </a:extLst>
          </p:cNvPr>
          <p:cNvSpPr>
            <a:spLocks noGrp="1"/>
          </p:cNvSpPr>
          <p:nvPr>
            <p:ph idx="1"/>
          </p:nvPr>
        </p:nvSpPr>
        <p:spPr>
          <a:xfrm>
            <a:off x="838200" y="2129528"/>
            <a:ext cx="4257782" cy="4728472"/>
          </a:xfrm>
        </p:spPr>
        <p:txBody>
          <a:bodyPr>
            <a:noAutofit/>
          </a:bodyPr>
          <a:lstStyle/>
          <a:p>
            <a:r>
              <a:rPr lang="en-US" sz="3600" dirty="0"/>
              <a:t>The prior exercises encrypted a stream of characters using </a:t>
            </a:r>
            <a:r>
              <a:rPr lang="en-US" sz="3600" dirty="0">
                <a:solidFill>
                  <a:srgbClr val="FF0000"/>
                </a:solidFill>
              </a:rPr>
              <a:t>Substitution</a:t>
            </a:r>
          </a:p>
          <a:p>
            <a:r>
              <a:rPr lang="en-US" sz="3600" dirty="0"/>
              <a:t>We will take a different approach here: </a:t>
            </a:r>
            <a:r>
              <a:rPr lang="en-US" sz="3600" dirty="0">
                <a:solidFill>
                  <a:srgbClr val="FF0000"/>
                </a:solidFill>
              </a:rPr>
              <a:t>Transposition PLUS random keys</a:t>
            </a:r>
          </a:p>
        </p:txBody>
      </p:sp>
      <p:pic>
        <p:nvPicPr>
          <p:cNvPr id="5" name="Picture 4">
            <a:extLst>
              <a:ext uri="{FF2B5EF4-FFF2-40B4-BE49-F238E27FC236}">
                <a16:creationId xmlns:a16="http://schemas.microsoft.com/office/drawing/2014/main" id="{02816055-4B1D-080C-5B04-0080014E4C16}"/>
              </a:ext>
            </a:extLst>
          </p:cNvPr>
          <p:cNvPicPr>
            <a:picLocks noChangeAspect="1"/>
          </p:cNvPicPr>
          <p:nvPr/>
        </p:nvPicPr>
        <p:blipFill>
          <a:blip r:embed="rId2"/>
          <a:stretch>
            <a:fillRect/>
          </a:stretch>
        </p:blipFill>
        <p:spPr>
          <a:xfrm>
            <a:off x="6826751" y="147179"/>
            <a:ext cx="4791744" cy="6563641"/>
          </a:xfrm>
          <a:prstGeom prst="rect">
            <a:avLst/>
          </a:prstGeom>
        </p:spPr>
      </p:pic>
      <p:sp>
        <p:nvSpPr>
          <p:cNvPr id="4" name="Slide Number Placeholder 3">
            <a:extLst>
              <a:ext uri="{FF2B5EF4-FFF2-40B4-BE49-F238E27FC236}">
                <a16:creationId xmlns:a16="http://schemas.microsoft.com/office/drawing/2014/main" id="{9F22638B-867B-C0E4-530F-32D1C48DB4D4}"/>
              </a:ext>
            </a:extLst>
          </p:cNvPr>
          <p:cNvSpPr>
            <a:spLocks noGrp="1"/>
          </p:cNvSpPr>
          <p:nvPr>
            <p:ph type="sldNum" sz="quarter" idx="12"/>
          </p:nvPr>
        </p:nvSpPr>
        <p:spPr/>
        <p:txBody>
          <a:bodyPr/>
          <a:lstStyle/>
          <a:p>
            <a:fld id="{2E0F7393-3E54-4036-BCA3-A975DB9EFB7F}" type="slidenum">
              <a:rPr lang="en-US" smtClean="0"/>
              <a:t>17</a:t>
            </a:fld>
            <a:endParaRPr lang="en-US"/>
          </a:p>
        </p:txBody>
      </p:sp>
      <p:sp>
        <p:nvSpPr>
          <p:cNvPr id="6" name="TextBox 5">
            <a:extLst>
              <a:ext uri="{FF2B5EF4-FFF2-40B4-BE49-F238E27FC236}">
                <a16:creationId xmlns:a16="http://schemas.microsoft.com/office/drawing/2014/main" id="{AA2951BC-BEB9-215B-74EB-4307A88D4211}"/>
              </a:ext>
            </a:extLst>
          </p:cNvPr>
          <p:cNvSpPr txBox="1"/>
          <p:nvPr/>
        </p:nvSpPr>
        <p:spPr>
          <a:xfrm>
            <a:off x="5927781" y="2837329"/>
            <a:ext cx="925510" cy="707886"/>
          </a:xfrm>
          <a:prstGeom prst="rect">
            <a:avLst/>
          </a:prstGeom>
          <a:noFill/>
        </p:spPr>
        <p:txBody>
          <a:bodyPr wrap="none" rtlCol="0">
            <a:spAutoFit/>
          </a:bodyPr>
          <a:lstStyle/>
          <a:p>
            <a:r>
              <a:rPr lang="en-US" sz="4000" dirty="0"/>
              <a:t>Key</a:t>
            </a:r>
          </a:p>
        </p:txBody>
      </p:sp>
      <p:cxnSp>
        <p:nvCxnSpPr>
          <p:cNvPr id="8" name="Straight Arrow Connector 7">
            <a:extLst>
              <a:ext uri="{FF2B5EF4-FFF2-40B4-BE49-F238E27FC236}">
                <a16:creationId xmlns:a16="http://schemas.microsoft.com/office/drawing/2014/main" id="{50EAC3CE-C7A0-02D3-0362-D5E0E9B0C9B9}"/>
              </a:ext>
            </a:extLst>
          </p:cNvPr>
          <p:cNvCxnSpPr/>
          <p:nvPr/>
        </p:nvCxnSpPr>
        <p:spPr>
          <a:xfrm>
            <a:off x="6977270" y="365125"/>
            <a:ext cx="89452" cy="787814"/>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2FD6E62-B5A0-F23C-76D6-30F4B3DC5296}"/>
              </a:ext>
            </a:extLst>
          </p:cNvPr>
          <p:cNvCxnSpPr>
            <a:cxnSpLocks/>
          </p:cNvCxnSpPr>
          <p:nvPr/>
        </p:nvCxnSpPr>
        <p:spPr>
          <a:xfrm>
            <a:off x="7596807" y="365125"/>
            <a:ext cx="109331" cy="1095927"/>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C02E3EC-B243-A0A8-B21B-B5799E564057}"/>
              </a:ext>
            </a:extLst>
          </p:cNvPr>
          <p:cNvCxnSpPr>
            <a:cxnSpLocks/>
          </p:cNvCxnSpPr>
          <p:nvPr/>
        </p:nvCxnSpPr>
        <p:spPr>
          <a:xfrm>
            <a:off x="6897756" y="1345095"/>
            <a:ext cx="579783" cy="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0533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04F5B-CBFD-4B99-2FEE-5059C1CD6226}"/>
              </a:ext>
            </a:extLst>
          </p:cNvPr>
          <p:cNvSpPr>
            <a:spLocks noGrp="1"/>
          </p:cNvSpPr>
          <p:nvPr>
            <p:ph type="title"/>
          </p:nvPr>
        </p:nvSpPr>
        <p:spPr>
          <a:xfrm>
            <a:off x="838200" y="117600"/>
            <a:ext cx="10515600" cy="1325563"/>
          </a:xfrm>
        </p:spPr>
        <p:txBody>
          <a:bodyPr/>
          <a:lstStyle/>
          <a:p>
            <a:r>
              <a:rPr lang="en-US" b="1" dirty="0"/>
              <a:t>A Look Under the Hood: Binary Representation</a:t>
            </a:r>
          </a:p>
        </p:txBody>
      </p:sp>
      <p:sp>
        <p:nvSpPr>
          <p:cNvPr id="3" name="Content Placeholder 2">
            <a:extLst>
              <a:ext uri="{FF2B5EF4-FFF2-40B4-BE49-F238E27FC236}">
                <a16:creationId xmlns:a16="http://schemas.microsoft.com/office/drawing/2014/main" id="{06C84F17-67A2-CA61-52CB-87490EBF3A1C}"/>
              </a:ext>
            </a:extLst>
          </p:cNvPr>
          <p:cNvSpPr>
            <a:spLocks noGrp="1"/>
          </p:cNvSpPr>
          <p:nvPr>
            <p:ph idx="1"/>
          </p:nvPr>
        </p:nvSpPr>
        <p:spPr>
          <a:xfrm>
            <a:off x="861046" y="1253331"/>
            <a:ext cx="10515600" cy="1839190"/>
          </a:xfrm>
        </p:spPr>
        <p:txBody>
          <a:bodyPr>
            <a:normAutofit fontScale="92500" lnSpcReduction="10000"/>
          </a:bodyPr>
          <a:lstStyle/>
          <a:p>
            <a:r>
              <a:rPr lang="en-US" sz="2400" dirty="0"/>
              <a:t>We have been using the alphabet to demonstrate the concepts, but computers user Binary representation for letters and numbers</a:t>
            </a:r>
          </a:p>
          <a:p>
            <a:r>
              <a:rPr lang="en-US" sz="2400" dirty="0"/>
              <a:t>Let’s do a quick review of how binary and decimal are related </a:t>
            </a:r>
          </a:p>
          <a:p>
            <a:pPr lvl="1"/>
            <a:r>
              <a:rPr lang="en-US" sz="2000" dirty="0"/>
              <a:t>(1’s, 10’s, 100’s, 1000’s vs 1’s, 2’, 4’s, 8’s)</a:t>
            </a:r>
          </a:p>
          <a:p>
            <a:r>
              <a:rPr lang="en-US" sz="2400" dirty="0"/>
              <a:t>What message is represented here?</a:t>
            </a:r>
          </a:p>
        </p:txBody>
      </p:sp>
      <p:pic>
        <p:nvPicPr>
          <p:cNvPr id="8" name="Picture 7">
            <a:extLst>
              <a:ext uri="{FF2B5EF4-FFF2-40B4-BE49-F238E27FC236}">
                <a16:creationId xmlns:a16="http://schemas.microsoft.com/office/drawing/2014/main" id="{938533CB-A862-0BD5-0404-1A385E0D4ECC}"/>
              </a:ext>
            </a:extLst>
          </p:cNvPr>
          <p:cNvPicPr>
            <a:picLocks noChangeAspect="1"/>
          </p:cNvPicPr>
          <p:nvPr/>
        </p:nvPicPr>
        <p:blipFill>
          <a:blip r:embed="rId2"/>
          <a:stretch>
            <a:fillRect/>
          </a:stretch>
        </p:blipFill>
        <p:spPr>
          <a:xfrm>
            <a:off x="270386" y="2958558"/>
            <a:ext cx="5624512" cy="3642102"/>
          </a:xfrm>
          <a:prstGeom prst="rect">
            <a:avLst/>
          </a:prstGeom>
        </p:spPr>
      </p:pic>
      <p:pic>
        <p:nvPicPr>
          <p:cNvPr id="10" name="Picture 9">
            <a:extLst>
              <a:ext uri="{FF2B5EF4-FFF2-40B4-BE49-F238E27FC236}">
                <a16:creationId xmlns:a16="http://schemas.microsoft.com/office/drawing/2014/main" id="{473DF5DE-D40A-880B-2587-CFD83429BFE3}"/>
              </a:ext>
            </a:extLst>
          </p:cNvPr>
          <p:cNvPicPr>
            <a:picLocks noChangeAspect="1"/>
          </p:cNvPicPr>
          <p:nvPr/>
        </p:nvPicPr>
        <p:blipFill>
          <a:blip r:embed="rId3"/>
          <a:stretch>
            <a:fillRect/>
          </a:stretch>
        </p:blipFill>
        <p:spPr>
          <a:xfrm>
            <a:off x="6342793" y="2913945"/>
            <a:ext cx="4563112" cy="3867690"/>
          </a:xfrm>
          <a:prstGeom prst="rect">
            <a:avLst/>
          </a:prstGeom>
        </p:spPr>
      </p:pic>
      <p:sp>
        <p:nvSpPr>
          <p:cNvPr id="4" name="Slide Number Placeholder 3">
            <a:extLst>
              <a:ext uri="{FF2B5EF4-FFF2-40B4-BE49-F238E27FC236}">
                <a16:creationId xmlns:a16="http://schemas.microsoft.com/office/drawing/2014/main" id="{22BDE8C1-0CA7-8ADF-568F-70BA0F50A1A7}"/>
              </a:ext>
            </a:extLst>
          </p:cNvPr>
          <p:cNvSpPr>
            <a:spLocks noGrp="1"/>
          </p:cNvSpPr>
          <p:nvPr>
            <p:ph type="sldNum" sz="quarter" idx="12"/>
          </p:nvPr>
        </p:nvSpPr>
        <p:spPr/>
        <p:txBody>
          <a:bodyPr/>
          <a:lstStyle/>
          <a:p>
            <a:fld id="{2E0F7393-3E54-4036-BCA3-A975DB9EFB7F}" type="slidenum">
              <a:rPr lang="en-US" smtClean="0"/>
              <a:t>18</a:t>
            </a:fld>
            <a:endParaRPr lang="en-US"/>
          </a:p>
        </p:txBody>
      </p:sp>
    </p:spTree>
    <p:extLst>
      <p:ext uri="{BB962C8B-B14F-4D97-AF65-F5344CB8AC3E}">
        <p14:creationId xmlns:p14="http://schemas.microsoft.com/office/powerpoint/2010/main" val="3878452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DFE5C-D836-4EE1-C67F-5676B5BD2DE3}"/>
              </a:ext>
            </a:extLst>
          </p:cNvPr>
          <p:cNvSpPr>
            <a:spLocks noGrp="1"/>
          </p:cNvSpPr>
          <p:nvPr>
            <p:ph type="title"/>
          </p:nvPr>
        </p:nvSpPr>
        <p:spPr/>
        <p:txBody>
          <a:bodyPr/>
          <a:lstStyle/>
          <a:p>
            <a:r>
              <a:rPr lang="en-US" b="1" dirty="0"/>
              <a:t>Binary Logic Operations are Core to Encryption</a:t>
            </a:r>
          </a:p>
        </p:txBody>
      </p:sp>
      <p:sp>
        <p:nvSpPr>
          <p:cNvPr id="3" name="Content Placeholder 2">
            <a:extLst>
              <a:ext uri="{FF2B5EF4-FFF2-40B4-BE49-F238E27FC236}">
                <a16:creationId xmlns:a16="http://schemas.microsoft.com/office/drawing/2014/main" id="{EBADBF43-E88D-1E0B-49F0-5194CE1FC014}"/>
              </a:ext>
            </a:extLst>
          </p:cNvPr>
          <p:cNvSpPr>
            <a:spLocks noGrp="1"/>
          </p:cNvSpPr>
          <p:nvPr>
            <p:ph idx="1"/>
          </p:nvPr>
        </p:nvSpPr>
        <p:spPr>
          <a:xfrm>
            <a:off x="328773" y="1512804"/>
            <a:ext cx="11025027" cy="4351338"/>
          </a:xfrm>
        </p:spPr>
        <p:txBody>
          <a:bodyPr/>
          <a:lstStyle/>
          <a:p>
            <a:r>
              <a:rPr lang="en-US" dirty="0"/>
              <a:t>You’ve seen AND </a:t>
            </a:r>
            <a:r>
              <a:rPr lang="en-US" dirty="0" err="1"/>
              <a:t>and</a:t>
            </a:r>
            <a:r>
              <a:rPr lang="en-US" dirty="0"/>
              <a:t> OR. Here is a new one</a:t>
            </a:r>
          </a:p>
          <a:p>
            <a:r>
              <a:rPr lang="en-US" dirty="0"/>
              <a:t>XOR (Exclusive OR) is a logical, binary, and bitwise operation that returns “</a:t>
            </a:r>
            <a:r>
              <a:rPr lang="en-US" dirty="0" err="1"/>
              <a:t>True”or</a:t>
            </a:r>
            <a:r>
              <a:rPr lang="en-US" dirty="0"/>
              <a:t> “False” </a:t>
            </a:r>
          </a:p>
          <a:p>
            <a:pPr lvl="1"/>
            <a:r>
              <a:rPr lang="en-US" dirty="0"/>
              <a:t>0 and 1 (in any order) is 1 (output is “True”)</a:t>
            </a:r>
          </a:p>
          <a:p>
            <a:pPr lvl="1"/>
            <a:r>
              <a:rPr lang="en-US" dirty="0"/>
              <a:t>1 and 1 is zero, and 0 and 0 is 0. (Both inputs are the same the output is “False”)</a:t>
            </a:r>
          </a:p>
          <a:p>
            <a:endParaRPr lang="en-US" dirty="0"/>
          </a:p>
        </p:txBody>
      </p:sp>
      <p:pic>
        <p:nvPicPr>
          <p:cNvPr id="5" name="Picture 4">
            <a:extLst>
              <a:ext uri="{FF2B5EF4-FFF2-40B4-BE49-F238E27FC236}">
                <a16:creationId xmlns:a16="http://schemas.microsoft.com/office/drawing/2014/main" id="{77A0CDC7-CD87-F0FE-8690-DA2ABD538221}"/>
              </a:ext>
            </a:extLst>
          </p:cNvPr>
          <p:cNvPicPr>
            <a:picLocks noChangeAspect="1"/>
          </p:cNvPicPr>
          <p:nvPr/>
        </p:nvPicPr>
        <p:blipFill>
          <a:blip r:embed="rId2"/>
          <a:stretch>
            <a:fillRect/>
          </a:stretch>
        </p:blipFill>
        <p:spPr>
          <a:xfrm>
            <a:off x="2735450" y="3688473"/>
            <a:ext cx="6211671" cy="3139231"/>
          </a:xfrm>
          <a:prstGeom prst="rect">
            <a:avLst/>
          </a:prstGeom>
        </p:spPr>
      </p:pic>
      <p:sp>
        <p:nvSpPr>
          <p:cNvPr id="4" name="Slide Number Placeholder 3">
            <a:extLst>
              <a:ext uri="{FF2B5EF4-FFF2-40B4-BE49-F238E27FC236}">
                <a16:creationId xmlns:a16="http://schemas.microsoft.com/office/drawing/2014/main" id="{C06878DF-7CEB-2174-03BB-0C3547306912}"/>
              </a:ext>
            </a:extLst>
          </p:cNvPr>
          <p:cNvSpPr>
            <a:spLocks noGrp="1"/>
          </p:cNvSpPr>
          <p:nvPr>
            <p:ph type="sldNum" sz="quarter" idx="12"/>
          </p:nvPr>
        </p:nvSpPr>
        <p:spPr/>
        <p:txBody>
          <a:bodyPr/>
          <a:lstStyle/>
          <a:p>
            <a:fld id="{2E0F7393-3E54-4036-BCA3-A975DB9EFB7F}" type="slidenum">
              <a:rPr lang="en-US" smtClean="0"/>
              <a:t>19</a:t>
            </a:fld>
            <a:endParaRPr lang="en-US"/>
          </a:p>
        </p:txBody>
      </p:sp>
      <p:sp>
        <p:nvSpPr>
          <p:cNvPr id="6" name="TextBox 5">
            <a:extLst>
              <a:ext uri="{FF2B5EF4-FFF2-40B4-BE49-F238E27FC236}">
                <a16:creationId xmlns:a16="http://schemas.microsoft.com/office/drawing/2014/main" id="{F629C375-B00B-C161-271F-9E72CC87AE3F}"/>
              </a:ext>
            </a:extLst>
          </p:cNvPr>
          <p:cNvSpPr txBox="1"/>
          <p:nvPr/>
        </p:nvSpPr>
        <p:spPr>
          <a:xfrm>
            <a:off x="3025589" y="4420918"/>
            <a:ext cx="1976951" cy="2246769"/>
          </a:xfrm>
          <a:prstGeom prst="rect">
            <a:avLst/>
          </a:prstGeom>
          <a:solidFill>
            <a:schemeClr val="bg1"/>
          </a:solidFill>
        </p:spPr>
        <p:txBody>
          <a:bodyPr wrap="none" rtlCol="0">
            <a:spAutoFit/>
          </a:bodyPr>
          <a:lstStyle/>
          <a:p>
            <a:r>
              <a:rPr lang="en-US" sz="2800" dirty="0"/>
              <a:t>Data Byte</a:t>
            </a:r>
          </a:p>
          <a:p>
            <a:endParaRPr lang="en-US" sz="2800" dirty="0"/>
          </a:p>
          <a:p>
            <a:r>
              <a:rPr lang="en-US" sz="2800" dirty="0"/>
              <a:t>Binary Mask</a:t>
            </a:r>
          </a:p>
          <a:p>
            <a:endParaRPr lang="en-US" sz="2800" dirty="0"/>
          </a:p>
          <a:p>
            <a:r>
              <a:rPr lang="en-US" sz="2800" dirty="0"/>
              <a:t>Output byte</a:t>
            </a:r>
          </a:p>
        </p:txBody>
      </p:sp>
      <p:pic>
        <p:nvPicPr>
          <p:cNvPr id="8" name="Picture 7" descr="Logic Xor Symbol Clip Art at Clker.com - vector clip art ...">
            <a:extLst>
              <a:ext uri="{FF2B5EF4-FFF2-40B4-BE49-F238E27FC236}">
                <a16:creationId xmlns:a16="http://schemas.microsoft.com/office/drawing/2014/main" id="{FEF5437A-96DF-334B-50CC-475AF47B8BA4}"/>
              </a:ext>
            </a:extLst>
          </p:cNvPr>
          <p:cNvPicPr>
            <a:picLocks noChangeAspect="1"/>
          </p:cNvPicPr>
          <p:nvPr/>
        </p:nvPicPr>
        <p:blipFill>
          <a:blip r:embed="rId3"/>
          <a:stretch>
            <a:fillRect/>
          </a:stretch>
        </p:blipFill>
        <p:spPr>
          <a:xfrm>
            <a:off x="1528101" y="3836504"/>
            <a:ext cx="958871" cy="958871"/>
          </a:xfrm>
          <a:prstGeom prst="rect">
            <a:avLst/>
          </a:prstGeom>
        </p:spPr>
      </p:pic>
      <p:pic>
        <p:nvPicPr>
          <p:cNvPr id="10" name="Picture 9">
            <a:extLst>
              <a:ext uri="{FF2B5EF4-FFF2-40B4-BE49-F238E27FC236}">
                <a16:creationId xmlns:a16="http://schemas.microsoft.com/office/drawing/2014/main" id="{32D4DE6B-8475-7F36-67FF-32645949915C}"/>
              </a:ext>
            </a:extLst>
          </p:cNvPr>
          <p:cNvPicPr>
            <a:picLocks noChangeAspect="1"/>
          </p:cNvPicPr>
          <p:nvPr/>
        </p:nvPicPr>
        <p:blipFill>
          <a:blip r:embed="rId4"/>
          <a:stretch>
            <a:fillRect/>
          </a:stretch>
        </p:blipFill>
        <p:spPr>
          <a:xfrm>
            <a:off x="9859744" y="3935779"/>
            <a:ext cx="1609950" cy="1981477"/>
          </a:xfrm>
          <a:prstGeom prst="rect">
            <a:avLst/>
          </a:prstGeom>
        </p:spPr>
      </p:pic>
    </p:spTree>
    <p:extLst>
      <p:ext uri="{BB962C8B-B14F-4D97-AF65-F5344CB8AC3E}">
        <p14:creationId xmlns:p14="http://schemas.microsoft.com/office/powerpoint/2010/main" val="1605654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58D93-D742-0CA4-02B8-AF5C82028F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0EDF5B-F0BA-14ED-4358-4928F9EF4C82}"/>
              </a:ext>
            </a:extLst>
          </p:cNvPr>
          <p:cNvSpPr>
            <a:spLocks noGrp="1"/>
          </p:cNvSpPr>
          <p:nvPr>
            <p:ph type="title"/>
          </p:nvPr>
        </p:nvSpPr>
        <p:spPr/>
        <p:txBody>
          <a:bodyPr/>
          <a:lstStyle/>
          <a:p>
            <a:r>
              <a:rPr lang="en-US" b="1" dirty="0"/>
              <a:t>Applying XOR to Binary Encryption</a:t>
            </a:r>
          </a:p>
        </p:txBody>
      </p:sp>
      <p:sp>
        <p:nvSpPr>
          <p:cNvPr id="3" name="Content Placeholder 2">
            <a:extLst>
              <a:ext uri="{FF2B5EF4-FFF2-40B4-BE49-F238E27FC236}">
                <a16:creationId xmlns:a16="http://schemas.microsoft.com/office/drawing/2014/main" id="{16BC9EC4-F7F1-A873-58F8-368EBE1C6EFD}"/>
              </a:ext>
            </a:extLst>
          </p:cNvPr>
          <p:cNvSpPr>
            <a:spLocks noGrp="1"/>
          </p:cNvSpPr>
          <p:nvPr>
            <p:ph idx="1"/>
          </p:nvPr>
        </p:nvSpPr>
        <p:spPr>
          <a:xfrm>
            <a:off x="234931" y="1512804"/>
            <a:ext cx="10515600" cy="571779"/>
          </a:xfrm>
        </p:spPr>
        <p:txBody>
          <a:bodyPr>
            <a:normAutofit fontScale="55000" lnSpcReduction="20000"/>
          </a:bodyPr>
          <a:lstStyle/>
          <a:p>
            <a:r>
              <a:rPr lang="en-US" dirty="0"/>
              <a:t>We create a key (and exchange via secure channel) that has a binary representation</a:t>
            </a:r>
          </a:p>
          <a:p>
            <a:r>
              <a:rPr lang="en-US" dirty="0"/>
              <a:t>Similar to 3 1 7 5 in the earlier slide</a:t>
            </a:r>
          </a:p>
          <a:p>
            <a:endParaRPr lang="en-US" dirty="0"/>
          </a:p>
          <a:p>
            <a:endParaRPr lang="en-US" dirty="0"/>
          </a:p>
        </p:txBody>
      </p:sp>
      <p:pic>
        <p:nvPicPr>
          <p:cNvPr id="6" name="Picture 5">
            <a:extLst>
              <a:ext uri="{FF2B5EF4-FFF2-40B4-BE49-F238E27FC236}">
                <a16:creationId xmlns:a16="http://schemas.microsoft.com/office/drawing/2014/main" id="{FD3E6100-3B54-C149-204F-818B12E1C3A5}"/>
              </a:ext>
            </a:extLst>
          </p:cNvPr>
          <p:cNvPicPr>
            <a:picLocks noChangeAspect="1"/>
          </p:cNvPicPr>
          <p:nvPr/>
        </p:nvPicPr>
        <p:blipFill>
          <a:blip r:embed="rId2"/>
          <a:stretch>
            <a:fillRect/>
          </a:stretch>
        </p:blipFill>
        <p:spPr>
          <a:xfrm>
            <a:off x="777232" y="2084583"/>
            <a:ext cx="10576568" cy="705658"/>
          </a:xfrm>
          <a:prstGeom prst="rect">
            <a:avLst/>
          </a:prstGeom>
        </p:spPr>
      </p:pic>
      <p:sp>
        <p:nvSpPr>
          <p:cNvPr id="9" name="Content Placeholder 2">
            <a:extLst>
              <a:ext uri="{FF2B5EF4-FFF2-40B4-BE49-F238E27FC236}">
                <a16:creationId xmlns:a16="http://schemas.microsoft.com/office/drawing/2014/main" id="{0285AEA9-1518-4E53-12F7-143F14077294}"/>
              </a:ext>
            </a:extLst>
          </p:cNvPr>
          <p:cNvSpPr txBox="1">
            <a:spLocks/>
          </p:cNvSpPr>
          <p:nvPr/>
        </p:nvSpPr>
        <p:spPr>
          <a:xfrm>
            <a:off x="838200" y="2898246"/>
            <a:ext cx="10515600" cy="5717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To encrypt, we XOR the key to the binary (bits) of the plaintext</a:t>
            </a:r>
          </a:p>
          <a:p>
            <a:endParaRPr lang="en-US" dirty="0"/>
          </a:p>
          <a:p>
            <a:endParaRPr lang="en-US" dirty="0"/>
          </a:p>
        </p:txBody>
      </p:sp>
      <p:sp>
        <p:nvSpPr>
          <p:cNvPr id="12" name="TextBox 11">
            <a:extLst>
              <a:ext uri="{FF2B5EF4-FFF2-40B4-BE49-F238E27FC236}">
                <a16:creationId xmlns:a16="http://schemas.microsoft.com/office/drawing/2014/main" id="{E866ECEE-9DA8-EAF5-6561-C72E24F04D9B}"/>
              </a:ext>
            </a:extLst>
          </p:cNvPr>
          <p:cNvSpPr txBox="1"/>
          <p:nvPr/>
        </p:nvSpPr>
        <p:spPr>
          <a:xfrm>
            <a:off x="974558" y="6388768"/>
            <a:ext cx="5852500" cy="369332"/>
          </a:xfrm>
          <a:prstGeom prst="rect">
            <a:avLst/>
          </a:prstGeom>
          <a:noFill/>
        </p:spPr>
        <p:txBody>
          <a:bodyPr wrap="none" rtlCol="0">
            <a:spAutoFit/>
          </a:bodyPr>
          <a:lstStyle/>
          <a:p>
            <a:r>
              <a:rPr lang="en-US" dirty="0"/>
              <a:t>Note: The binary will not always represent readable letters. </a:t>
            </a:r>
          </a:p>
        </p:txBody>
      </p:sp>
      <p:sp>
        <p:nvSpPr>
          <p:cNvPr id="7" name="Slide Number Placeholder 6">
            <a:extLst>
              <a:ext uri="{FF2B5EF4-FFF2-40B4-BE49-F238E27FC236}">
                <a16:creationId xmlns:a16="http://schemas.microsoft.com/office/drawing/2014/main" id="{4322B595-747C-289D-72C8-C1E6AD5031E5}"/>
              </a:ext>
            </a:extLst>
          </p:cNvPr>
          <p:cNvSpPr>
            <a:spLocks noGrp="1"/>
          </p:cNvSpPr>
          <p:nvPr>
            <p:ph type="sldNum" sz="quarter" idx="12"/>
          </p:nvPr>
        </p:nvSpPr>
        <p:spPr/>
        <p:txBody>
          <a:bodyPr/>
          <a:lstStyle/>
          <a:p>
            <a:fld id="{2E0F7393-3E54-4036-BCA3-A975DB9EFB7F}" type="slidenum">
              <a:rPr lang="en-US" smtClean="0"/>
              <a:t>20</a:t>
            </a:fld>
            <a:endParaRPr lang="en-US"/>
          </a:p>
        </p:txBody>
      </p:sp>
      <p:pic>
        <p:nvPicPr>
          <p:cNvPr id="11" name="Picture 10">
            <a:extLst>
              <a:ext uri="{FF2B5EF4-FFF2-40B4-BE49-F238E27FC236}">
                <a16:creationId xmlns:a16="http://schemas.microsoft.com/office/drawing/2014/main" id="{39F752C1-BC43-09FC-E492-711FDCEC501E}"/>
              </a:ext>
            </a:extLst>
          </p:cNvPr>
          <p:cNvPicPr>
            <a:picLocks noChangeAspect="1"/>
          </p:cNvPicPr>
          <p:nvPr/>
        </p:nvPicPr>
        <p:blipFill>
          <a:blip r:embed="rId3"/>
          <a:stretch>
            <a:fillRect/>
          </a:stretch>
        </p:blipFill>
        <p:spPr>
          <a:xfrm>
            <a:off x="10347119" y="27100"/>
            <a:ext cx="1609950" cy="1981477"/>
          </a:xfrm>
          <a:prstGeom prst="rect">
            <a:avLst/>
          </a:prstGeom>
        </p:spPr>
      </p:pic>
      <p:pic>
        <p:nvPicPr>
          <p:cNvPr id="10" name="Picture 9">
            <a:extLst>
              <a:ext uri="{FF2B5EF4-FFF2-40B4-BE49-F238E27FC236}">
                <a16:creationId xmlns:a16="http://schemas.microsoft.com/office/drawing/2014/main" id="{4B2E57D6-4C66-63EB-55B1-DB8D049957E8}"/>
              </a:ext>
            </a:extLst>
          </p:cNvPr>
          <p:cNvPicPr>
            <a:picLocks noChangeAspect="1"/>
          </p:cNvPicPr>
          <p:nvPr/>
        </p:nvPicPr>
        <p:blipFill>
          <a:blip r:embed="rId4"/>
          <a:stretch>
            <a:fillRect/>
          </a:stretch>
        </p:blipFill>
        <p:spPr>
          <a:xfrm>
            <a:off x="49639" y="3554048"/>
            <a:ext cx="12031754" cy="2438740"/>
          </a:xfrm>
          <a:prstGeom prst="rect">
            <a:avLst/>
          </a:prstGeom>
        </p:spPr>
      </p:pic>
    </p:spTree>
    <p:extLst>
      <p:ext uri="{BB962C8B-B14F-4D97-AF65-F5344CB8AC3E}">
        <p14:creationId xmlns:p14="http://schemas.microsoft.com/office/powerpoint/2010/main" val="345103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9B0DD-C291-5B96-856F-017AA927B7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5DBB38-06B7-73BE-EC27-EE2BC8B1BDE0}"/>
              </a:ext>
            </a:extLst>
          </p:cNvPr>
          <p:cNvSpPr>
            <a:spLocks noGrp="1"/>
          </p:cNvSpPr>
          <p:nvPr>
            <p:ph type="title"/>
          </p:nvPr>
        </p:nvSpPr>
        <p:spPr/>
        <p:txBody>
          <a:bodyPr/>
          <a:lstStyle/>
          <a:p>
            <a:r>
              <a:rPr lang="en-US" b="1" dirty="0"/>
              <a:t>Applying XOR to Binary Decryption</a:t>
            </a:r>
          </a:p>
        </p:txBody>
      </p:sp>
      <p:sp>
        <p:nvSpPr>
          <p:cNvPr id="9" name="Content Placeholder 2">
            <a:extLst>
              <a:ext uri="{FF2B5EF4-FFF2-40B4-BE49-F238E27FC236}">
                <a16:creationId xmlns:a16="http://schemas.microsoft.com/office/drawing/2014/main" id="{363765A0-C8E5-BB06-C0D9-CA2D0B0DD501}"/>
              </a:ext>
            </a:extLst>
          </p:cNvPr>
          <p:cNvSpPr txBox="1">
            <a:spLocks/>
          </p:cNvSpPr>
          <p:nvPr/>
        </p:nvSpPr>
        <p:spPr>
          <a:xfrm>
            <a:off x="234931" y="1563743"/>
            <a:ext cx="10515600" cy="5717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Recall: To Encrypt, we XOR the key to the binary (bits) of the plaintext</a:t>
            </a:r>
          </a:p>
          <a:p>
            <a:endParaRPr lang="en-US" dirty="0"/>
          </a:p>
          <a:p>
            <a:endParaRPr lang="en-US" dirty="0"/>
          </a:p>
        </p:txBody>
      </p:sp>
      <p:pic>
        <p:nvPicPr>
          <p:cNvPr id="5" name="Picture 4">
            <a:extLst>
              <a:ext uri="{FF2B5EF4-FFF2-40B4-BE49-F238E27FC236}">
                <a16:creationId xmlns:a16="http://schemas.microsoft.com/office/drawing/2014/main" id="{7F4564ED-2FA5-46AF-AE2F-0DC5FAE2E073}"/>
              </a:ext>
            </a:extLst>
          </p:cNvPr>
          <p:cNvPicPr>
            <a:picLocks noChangeAspect="1"/>
          </p:cNvPicPr>
          <p:nvPr/>
        </p:nvPicPr>
        <p:blipFill>
          <a:blip r:embed="rId2"/>
          <a:stretch>
            <a:fillRect/>
          </a:stretch>
        </p:blipFill>
        <p:spPr>
          <a:xfrm>
            <a:off x="292768" y="5167310"/>
            <a:ext cx="11305674" cy="1512167"/>
          </a:xfrm>
          <a:prstGeom prst="rect">
            <a:avLst/>
          </a:prstGeom>
        </p:spPr>
      </p:pic>
      <p:sp>
        <p:nvSpPr>
          <p:cNvPr id="10" name="Content Placeholder 2">
            <a:extLst>
              <a:ext uri="{FF2B5EF4-FFF2-40B4-BE49-F238E27FC236}">
                <a16:creationId xmlns:a16="http://schemas.microsoft.com/office/drawing/2014/main" id="{EE7DC6FC-0900-5247-249E-251D5453A196}"/>
              </a:ext>
            </a:extLst>
          </p:cNvPr>
          <p:cNvSpPr txBox="1">
            <a:spLocks/>
          </p:cNvSpPr>
          <p:nvPr/>
        </p:nvSpPr>
        <p:spPr>
          <a:xfrm>
            <a:off x="703145" y="4595531"/>
            <a:ext cx="10515600" cy="5717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To Decrypt, we XOR the key to the binary (bits) of the cyphertext</a:t>
            </a:r>
          </a:p>
          <a:p>
            <a:endParaRPr lang="en-US" dirty="0"/>
          </a:p>
          <a:p>
            <a:endParaRPr lang="en-US" dirty="0"/>
          </a:p>
        </p:txBody>
      </p:sp>
      <p:sp>
        <p:nvSpPr>
          <p:cNvPr id="6" name="Slide Number Placeholder 5">
            <a:extLst>
              <a:ext uri="{FF2B5EF4-FFF2-40B4-BE49-F238E27FC236}">
                <a16:creationId xmlns:a16="http://schemas.microsoft.com/office/drawing/2014/main" id="{4EEAA131-8BF9-3DE1-659A-B0E1E864B29E}"/>
              </a:ext>
            </a:extLst>
          </p:cNvPr>
          <p:cNvSpPr>
            <a:spLocks noGrp="1"/>
          </p:cNvSpPr>
          <p:nvPr>
            <p:ph type="sldNum" sz="quarter" idx="12"/>
          </p:nvPr>
        </p:nvSpPr>
        <p:spPr/>
        <p:txBody>
          <a:bodyPr/>
          <a:lstStyle/>
          <a:p>
            <a:fld id="{2E0F7393-3E54-4036-BCA3-A975DB9EFB7F}" type="slidenum">
              <a:rPr lang="en-US" smtClean="0"/>
              <a:t>21</a:t>
            </a:fld>
            <a:endParaRPr lang="en-US"/>
          </a:p>
        </p:txBody>
      </p:sp>
      <p:pic>
        <p:nvPicPr>
          <p:cNvPr id="7" name="Picture 6">
            <a:extLst>
              <a:ext uri="{FF2B5EF4-FFF2-40B4-BE49-F238E27FC236}">
                <a16:creationId xmlns:a16="http://schemas.microsoft.com/office/drawing/2014/main" id="{12F9CD92-EEB1-2555-7AEB-50F25E3B56F5}"/>
              </a:ext>
            </a:extLst>
          </p:cNvPr>
          <p:cNvPicPr>
            <a:picLocks noChangeAspect="1"/>
          </p:cNvPicPr>
          <p:nvPr/>
        </p:nvPicPr>
        <p:blipFill>
          <a:blip r:embed="rId3"/>
          <a:stretch>
            <a:fillRect/>
          </a:stretch>
        </p:blipFill>
        <p:spPr>
          <a:xfrm>
            <a:off x="10612842" y="37167"/>
            <a:ext cx="1609950" cy="1981477"/>
          </a:xfrm>
          <a:prstGeom prst="rect">
            <a:avLst/>
          </a:prstGeom>
        </p:spPr>
      </p:pic>
      <p:pic>
        <p:nvPicPr>
          <p:cNvPr id="8" name="Picture 7">
            <a:extLst>
              <a:ext uri="{FF2B5EF4-FFF2-40B4-BE49-F238E27FC236}">
                <a16:creationId xmlns:a16="http://schemas.microsoft.com/office/drawing/2014/main" id="{75A81049-CA2B-278A-44C0-BA5BB7991446}"/>
              </a:ext>
            </a:extLst>
          </p:cNvPr>
          <p:cNvPicPr>
            <a:picLocks noChangeAspect="1"/>
          </p:cNvPicPr>
          <p:nvPr/>
        </p:nvPicPr>
        <p:blipFill>
          <a:blip r:embed="rId4"/>
          <a:stretch>
            <a:fillRect/>
          </a:stretch>
        </p:blipFill>
        <p:spPr>
          <a:xfrm>
            <a:off x="80123" y="1987212"/>
            <a:ext cx="12031754" cy="2438740"/>
          </a:xfrm>
          <a:prstGeom prst="rect">
            <a:avLst/>
          </a:prstGeom>
        </p:spPr>
      </p:pic>
    </p:spTree>
    <p:extLst>
      <p:ext uri="{BB962C8B-B14F-4D97-AF65-F5344CB8AC3E}">
        <p14:creationId xmlns:p14="http://schemas.microsoft.com/office/powerpoint/2010/main" val="3440750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5ACBC-89A2-A928-85D9-E9DC9E55E0D0}"/>
              </a:ext>
            </a:extLst>
          </p:cNvPr>
          <p:cNvSpPr>
            <a:spLocks noGrp="1"/>
          </p:cNvSpPr>
          <p:nvPr>
            <p:ph type="title"/>
          </p:nvPr>
        </p:nvSpPr>
        <p:spPr>
          <a:xfrm>
            <a:off x="368300" y="765649"/>
            <a:ext cx="11539220" cy="1121887"/>
          </a:xfrm>
        </p:spPr>
        <p:txBody>
          <a:bodyPr>
            <a:normAutofit fontScale="90000"/>
          </a:bodyPr>
          <a:lstStyle/>
          <a:p>
            <a:r>
              <a:rPr lang="en-US" sz="4000" b="1" dirty="0"/>
              <a:t>The (unique) Key is the sole secret, and must be kept secret.</a:t>
            </a:r>
            <a:br>
              <a:rPr lang="en-US" sz="4000" b="1" dirty="0"/>
            </a:br>
            <a:r>
              <a:rPr lang="en-US" sz="4000" b="1" dirty="0"/>
              <a:t>Keys must be exchanged via secure channels</a:t>
            </a:r>
            <a:br>
              <a:rPr lang="en-US" dirty="0"/>
            </a:br>
            <a:r>
              <a:rPr lang="en-US" sz="3100" b="1" dirty="0">
                <a:solidFill>
                  <a:srgbClr val="FF0000"/>
                </a:solidFill>
              </a:rPr>
              <a:t>Key management is the downfall of symmetric key encryption.</a:t>
            </a:r>
            <a:br>
              <a:rPr lang="en-US" sz="3100" dirty="0">
                <a:solidFill>
                  <a:srgbClr val="FF0000"/>
                </a:solidFill>
              </a:rPr>
            </a:br>
            <a:endParaRPr lang="en-US" sz="3100" dirty="0">
              <a:solidFill>
                <a:srgbClr val="FF0000"/>
              </a:solidFill>
            </a:endParaRPr>
          </a:p>
        </p:txBody>
      </p:sp>
      <p:sp>
        <p:nvSpPr>
          <p:cNvPr id="5" name="Slide Number Placeholder 4">
            <a:extLst>
              <a:ext uri="{FF2B5EF4-FFF2-40B4-BE49-F238E27FC236}">
                <a16:creationId xmlns:a16="http://schemas.microsoft.com/office/drawing/2014/main" id="{D70D5BD8-A8F8-F2CB-1179-A927E874173F}"/>
              </a:ext>
            </a:extLst>
          </p:cNvPr>
          <p:cNvSpPr>
            <a:spLocks noGrp="1"/>
          </p:cNvSpPr>
          <p:nvPr>
            <p:ph type="sldNum" sz="quarter" idx="12"/>
          </p:nvPr>
        </p:nvSpPr>
        <p:spPr/>
        <p:txBody>
          <a:bodyPr/>
          <a:lstStyle/>
          <a:p>
            <a:fld id="{5FFDD2BF-6384-4BB0-BEF5-DC9A503DD9E4}" type="slidenum">
              <a:rPr lang="en-US" smtClean="0"/>
              <a:t>22</a:t>
            </a:fld>
            <a:endParaRPr lang="en-US"/>
          </a:p>
        </p:txBody>
      </p:sp>
      <p:sp>
        <p:nvSpPr>
          <p:cNvPr id="7" name="Content Placeholder 6">
            <a:extLst>
              <a:ext uri="{FF2B5EF4-FFF2-40B4-BE49-F238E27FC236}">
                <a16:creationId xmlns:a16="http://schemas.microsoft.com/office/drawing/2014/main" id="{4E067634-79A4-E2F3-57B7-4F32F56C70FE}"/>
              </a:ext>
            </a:extLst>
          </p:cNvPr>
          <p:cNvSpPr>
            <a:spLocks noGrp="1"/>
          </p:cNvSpPr>
          <p:nvPr>
            <p:ph idx="1"/>
          </p:nvPr>
        </p:nvSpPr>
        <p:spPr>
          <a:xfrm>
            <a:off x="645160" y="2370137"/>
            <a:ext cx="10985500" cy="4351338"/>
          </a:xfrm>
        </p:spPr>
        <p:txBody>
          <a:bodyPr>
            <a:normAutofit/>
          </a:bodyPr>
          <a:lstStyle/>
          <a:p>
            <a:r>
              <a:rPr lang="en-US" dirty="0"/>
              <a:t>If I work with 10 people and want to assure confidentiality with all 10, how many keys do we all have to manage? </a:t>
            </a:r>
          </a:p>
          <a:p>
            <a:r>
              <a:rPr lang="en-US" dirty="0"/>
              <a:t>What if I have 1000 employees plus 150 business partners, 15 banks?</a:t>
            </a:r>
          </a:p>
          <a:p>
            <a:pPr lvl="1"/>
            <a:r>
              <a:rPr lang="en-US" dirty="0"/>
              <a:t>10 -&gt;45   100-&gt;4950  1000-&gt; 50 million  (It is she sum of numbers from 1 to X-1)</a:t>
            </a:r>
          </a:p>
          <a:p>
            <a:r>
              <a:rPr lang="en-US" dirty="0"/>
              <a:t>And what if my company policy requires that keys be changed every year? Will I be able to open last year’s emails with this year’s keys?</a:t>
            </a:r>
          </a:p>
          <a:p>
            <a:r>
              <a:rPr lang="en-US" dirty="0"/>
              <a:t>Is there a better way?  YES! It is called public key infrastructure (PKI) or asymmetric keys.</a:t>
            </a:r>
          </a:p>
          <a:p>
            <a:endParaRPr lang="en-US" dirty="0"/>
          </a:p>
        </p:txBody>
      </p:sp>
    </p:spTree>
    <p:extLst>
      <p:ext uri="{BB962C8B-B14F-4D97-AF65-F5344CB8AC3E}">
        <p14:creationId xmlns:p14="http://schemas.microsoft.com/office/powerpoint/2010/main" val="1555390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A4EF-A973-C2B7-C410-04BBC837A837}"/>
              </a:ext>
            </a:extLst>
          </p:cNvPr>
          <p:cNvSpPr>
            <a:spLocks noGrp="1"/>
          </p:cNvSpPr>
          <p:nvPr>
            <p:ph type="title"/>
          </p:nvPr>
        </p:nvSpPr>
        <p:spPr/>
        <p:txBody>
          <a:bodyPr/>
          <a:lstStyle/>
          <a:p>
            <a:r>
              <a:rPr lang="en-US" b="1" dirty="0"/>
              <a:t>Public-Key Encryption (PKI*) Concepts</a:t>
            </a:r>
          </a:p>
        </p:txBody>
      </p:sp>
      <p:sp>
        <p:nvSpPr>
          <p:cNvPr id="3" name="Content Placeholder 2">
            <a:extLst>
              <a:ext uri="{FF2B5EF4-FFF2-40B4-BE49-F238E27FC236}">
                <a16:creationId xmlns:a16="http://schemas.microsoft.com/office/drawing/2014/main" id="{968D9396-719D-FA6B-27DC-B846FDD99E6B}"/>
              </a:ext>
            </a:extLst>
          </p:cNvPr>
          <p:cNvSpPr>
            <a:spLocks noGrp="1"/>
          </p:cNvSpPr>
          <p:nvPr>
            <p:ph idx="1"/>
          </p:nvPr>
        </p:nvSpPr>
        <p:spPr>
          <a:xfrm>
            <a:off x="838200" y="1597024"/>
            <a:ext cx="10515600" cy="4530726"/>
          </a:xfrm>
        </p:spPr>
        <p:txBody>
          <a:bodyPr>
            <a:normAutofit fontScale="92500"/>
          </a:bodyPr>
          <a:lstStyle/>
          <a:p>
            <a:r>
              <a:rPr lang="en-US" dirty="0"/>
              <a:t>Public Key Infrastructure involves the creation, management, integrity, and distribution of encryption keys.</a:t>
            </a:r>
          </a:p>
          <a:p>
            <a:r>
              <a:rPr lang="en-US" dirty="0"/>
              <a:t>This concept and technology is often the most confusing, but holds the most promise for simplification of key management in large enterprises.</a:t>
            </a:r>
          </a:p>
          <a:p>
            <a:r>
              <a:rPr lang="en-US" dirty="0"/>
              <a:t>Remember the mantra for symmetric encryption:</a:t>
            </a:r>
          </a:p>
          <a:p>
            <a:pPr lvl="1"/>
            <a:r>
              <a:rPr lang="en-US" dirty="0"/>
              <a:t>The (unique) Key is the sole secret, and must be kept secret</a:t>
            </a:r>
          </a:p>
          <a:p>
            <a:pPr lvl="1"/>
            <a:r>
              <a:rPr lang="en-US" dirty="0"/>
              <a:t>But the problem is, in a workgroup of 100 people, about 5000 symmetric keys have to be exchanged.</a:t>
            </a:r>
          </a:p>
          <a:p>
            <a:r>
              <a:rPr lang="en-US" dirty="0"/>
              <a:t>Well now we are going to assign a </a:t>
            </a:r>
            <a:r>
              <a:rPr lang="en-US" u="sng" dirty="0"/>
              <a:t>pair</a:t>
            </a:r>
            <a:r>
              <a:rPr lang="en-US" dirty="0"/>
              <a:t> of keys to everyone and post one them publicly for everyone to see.</a:t>
            </a:r>
          </a:p>
          <a:p>
            <a:pPr lvl="1"/>
            <a:r>
              <a:rPr lang="en-US" dirty="0"/>
              <a:t>One key is used for encryption and the other is used for decryption.</a:t>
            </a:r>
          </a:p>
        </p:txBody>
      </p:sp>
      <p:sp>
        <p:nvSpPr>
          <p:cNvPr id="5" name="Slide Number Placeholder 4">
            <a:extLst>
              <a:ext uri="{FF2B5EF4-FFF2-40B4-BE49-F238E27FC236}">
                <a16:creationId xmlns:a16="http://schemas.microsoft.com/office/drawing/2014/main" id="{CD90213B-7F9B-C246-8D26-526A38471E8A}"/>
              </a:ext>
            </a:extLst>
          </p:cNvPr>
          <p:cNvSpPr>
            <a:spLocks noGrp="1"/>
          </p:cNvSpPr>
          <p:nvPr>
            <p:ph type="sldNum" sz="quarter" idx="12"/>
          </p:nvPr>
        </p:nvSpPr>
        <p:spPr/>
        <p:txBody>
          <a:bodyPr/>
          <a:lstStyle/>
          <a:p>
            <a:fld id="{5FFDD2BF-6384-4BB0-BEF5-DC9A503DD9E4}" type="slidenum">
              <a:rPr lang="en-US" smtClean="0"/>
              <a:t>23</a:t>
            </a:fld>
            <a:endParaRPr lang="en-US"/>
          </a:p>
        </p:txBody>
      </p:sp>
      <p:sp>
        <p:nvSpPr>
          <p:cNvPr id="4" name="TextBox 3">
            <a:extLst>
              <a:ext uri="{FF2B5EF4-FFF2-40B4-BE49-F238E27FC236}">
                <a16:creationId xmlns:a16="http://schemas.microsoft.com/office/drawing/2014/main" id="{281A2931-D11F-44DF-D1DE-2E9881F0E6B5}"/>
              </a:ext>
            </a:extLst>
          </p:cNvPr>
          <p:cNvSpPr txBox="1"/>
          <p:nvPr/>
        </p:nvSpPr>
        <p:spPr>
          <a:xfrm>
            <a:off x="5404208" y="6308079"/>
            <a:ext cx="4827925" cy="461665"/>
          </a:xfrm>
          <a:prstGeom prst="rect">
            <a:avLst/>
          </a:prstGeom>
          <a:noFill/>
        </p:spPr>
        <p:txBody>
          <a:bodyPr wrap="none" rtlCol="0">
            <a:spAutoFit/>
          </a:bodyPr>
          <a:lstStyle/>
          <a:p>
            <a:r>
              <a:rPr lang="en-US" sz="2400" dirty="0"/>
              <a:t>* PKI means Public Key Infrastructure</a:t>
            </a:r>
          </a:p>
        </p:txBody>
      </p:sp>
    </p:spTree>
    <p:extLst>
      <p:ext uri="{BB962C8B-B14F-4D97-AF65-F5344CB8AC3E}">
        <p14:creationId xmlns:p14="http://schemas.microsoft.com/office/powerpoint/2010/main" val="2896943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A4EF-A973-C2B7-C410-04BBC837A837}"/>
              </a:ext>
            </a:extLst>
          </p:cNvPr>
          <p:cNvSpPr>
            <a:spLocks noGrp="1"/>
          </p:cNvSpPr>
          <p:nvPr>
            <p:ph type="title"/>
          </p:nvPr>
        </p:nvSpPr>
        <p:spPr>
          <a:xfrm>
            <a:off x="838200" y="26375"/>
            <a:ext cx="10515600" cy="1325563"/>
          </a:xfrm>
        </p:spPr>
        <p:txBody>
          <a:bodyPr/>
          <a:lstStyle/>
          <a:p>
            <a:pPr algn="ctr"/>
            <a:r>
              <a:rPr lang="en-US" b="1" dirty="0"/>
              <a:t>Creating Public-Key Encryption (PKI) Keys</a:t>
            </a:r>
            <a:br>
              <a:rPr lang="en-US" b="1" dirty="0"/>
            </a:br>
            <a:r>
              <a:rPr lang="en-US" sz="3600" b="1" dirty="0"/>
              <a:t>(Asymmetric encryption.. approximate example)</a:t>
            </a:r>
          </a:p>
        </p:txBody>
      </p:sp>
      <p:sp>
        <p:nvSpPr>
          <p:cNvPr id="3" name="Content Placeholder 2">
            <a:extLst>
              <a:ext uri="{FF2B5EF4-FFF2-40B4-BE49-F238E27FC236}">
                <a16:creationId xmlns:a16="http://schemas.microsoft.com/office/drawing/2014/main" id="{968D9396-719D-FA6B-27DC-B846FDD99E6B}"/>
              </a:ext>
            </a:extLst>
          </p:cNvPr>
          <p:cNvSpPr>
            <a:spLocks noGrp="1"/>
          </p:cNvSpPr>
          <p:nvPr>
            <p:ph idx="1"/>
          </p:nvPr>
        </p:nvSpPr>
        <p:spPr>
          <a:xfrm>
            <a:off x="838199" y="1319514"/>
            <a:ext cx="10924309" cy="4857449"/>
          </a:xfrm>
        </p:spPr>
        <p:txBody>
          <a:bodyPr>
            <a:normAutofit/>
          </a:bodyPr>
          <a:lstStyle/>
          <a:p>
            <a:r>
              <a:rPr lang="en-US" sz="2400" dirty="0"/>
              <a:t>Well now we are going to </a:t>
            </a:r>
            <a:r>
              <a:rPr lang="en-US" sz="2400" b="1" dirty="0">
                <a:solidFill>
                  <a:srgbClr val="FF0000"/>
                </a:solidFill>
              </a:rPr>
              <a:t>generate a </a:t>
            </a:r>
            <a:r>
              <a:rPr lang="en-US" sz="2400" b="1" u="sng" dirty="0">
                <a:solidFill>
                  <a:srgbClr val="FF0000"/>
                </a:solidFill>
              </a:rPr>
              <a:t>pair</a:t>
            </a:r>
            <a:r>
              <a:rPr lang="en-US" sz="2400" b="1" dirty="0">
                <a:solidFill>
                  <a:srgbClr val="FF0000"/>
                </a:solidFill>
              </a:rPr>
              <a:t> of keys </a:t>
            </a:r>
            <a:r>
              <a:rPr lang="en-US" sz="2400" dirty="0"/>
              <a:t>(that are mathematically linked).  For example, 3x7=21    5x19=95  (in reality, VERY large prime numbers)</a:t>
            </a:r>
          </a:p>
          <a:p>
            <a:r>
              <a:rPr lang="en-US" sz="2400" b="1" dirty="0">
                <a:solidFill>
                  <a:srgbClr val="FF0000"/>
                </a:solidFill>
              </a:rPr>
              <a:t>Everyone gets their own pair (and only needs 1 pair).</a:t>
            </a:r>
          </a:p>
          <a:p>
            <a:pPr lvl="1"/>
            <a:r>
              <a:rPr lang="en-US" dirty="0"/>
              <a:t>One key is used for encryption and the other is used for decryption</a:t>
            </a:r>
          </a:p>
          <a:p>
            <a:pPr lvl="1"/>
            <a:r>
              <a:rPr lang="en-US" dirty="0"/>
              <a:t>They are created using prime factors of very large numbers</a:t>
            </a:r>
          </a:p>
          <a:p>
            <a:pPr lvl="1"/>
            <a:r>
              <a:rPr lang="en-US" dirty="0"/>
              <a:t>The public key (P) (and its product) are stored in a central server.</a:t>
            </a:r>
          </a:p>
          <a:p>
            <a:pPr lvl="1"/>
            <a:r>
              <a:rPr lang="en-US" dirty="0">
                <a:solidFill>
                  <a:srgbClr val="FF0000"/>
                </a:solidFill>
              </a:rPr>
              <a:t>Anyone can see the public key</a:t>
            </a:r>
            <a:r>
              <a:rPr lang="en-US" dirty="0"/>
              <a:t>, but only the key owner can see the private key (S)</a:t>
            </a:r>
          </a:p>
          <a:p>
            <a:pPr lvl="1"/>
            <a:r>
              <a:rPr lang="en-US" dirty="0"/>
              <a:t>Nobody can see the product</a:t>
            </a:r>
          </a:p>
          <a:p>
            <a:r>
              <a:rPr lang="en-US" sz="2400" dirty="0"/>
              <a:t>So which key do you think Alice would use to encrypt a message to Bob? </a:t>
            </a:r>
          </a:p>
        </p:txBody>
      </p:sp>
      <p:sp>
        <p:nvSpPr>
          <p:cNvPr id="5" name="Slide Number Placeholder 4">
            <a:extLst>
              <a:ext uri="{FF2B5EF4-FFF2-40B4-BE49-F238E27FC236}">
                <a16:creationId xmlns:a16="http://schemas.microsoft.com/office/drawing/2014/main" id="{CD90213B-7F9B-C246-8D26-526A38471E8A}"/>
              </a:ext>
            </a:extLst>
          </p:cNvPr>
          <p:cNvSpPr>
            <a:spLocks noGrp="1"/>
          </p:cNvSpPr>
          <p:nvPr>
            <p:ph type="sldNum" sz="quarter" idx="12"/>
          </p:nvPr>
        </p:nvSpPr>
        <p:spPr/>
        <p:txBody>
          <a:bodyPr/>
          <a:lstStyle/>
          <a:p>
            <a:fld id="{5FFDD2BF-6384-4BB0-BEF5-DC9A503DD9E4}" type="slidenum">
              <a:rPr lang="en-US" smtClean="0"/>
              <a:t>24</a:t>
            </a:fld>
            <a:endParaRPr lang="en-US" dirty="0"/>
          </a:p>
        </p:txBody>
      </p:sp>
      <p:pic>
        <p:nvPicPr>
          <p:cNvPr id="9" name="Picture 8">
            <a:extLst>
              <a:ext uri="{FF2B5EF4-FFF2-40B4-BE49-F238E27FC236}">
                <a16:creationId xmlns:a16="http://schemas.microsoft.com/office/drawing/2014/main" id="{D50F46FA-CB9A-E531-DEA5-98405F5D7867}"/>
              </a:ext>
            </a:extLst>
          </p:cNvPr>
          <p:cNvPicPr>
            <a:picLocks noChangeAspect="1"/>
          </p:cNvPicPr>
          <p:nvPr/>
        </p:nvPicPr>
        <p:blipFill>
          <a:blip r:embed="rId2"/>
          <a:stretch>
            <a:fillRect/>
          </a:stretch>
        </p:blipFill>
        <p:spPr>
          <a:xfrm>
            <a:off x="2855994" y="4874599"/>
            <a:ext cx="6197151" cy="1664313"/>
          </a:xfrm>
          <a:prstGeom prst="rect">
            <a:avLst/>
          </a:prstGeom>
        </p:spPr>
      </p:pic>
    </p:spTree>
    <p:extLst>
      <p:ext uri="{BB962C8B-B14F-4D97-AF65-F5344CB8AC3E}">
        <p14:creationId xmlns:p14="http://schemas.microsoft.com/office/powerpoint/2010/main" val="1245572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5AFB4-E012-8CFE-9072-362C8DB38A6A}"/>
              </a:ext>
            </a:extLst>
          </p:cNvPr>
          <p:cNvSpPr>
            <a:spLocks noGrp="1"/>
          </p:cNvSpPr>
          <p:nvPr>
            <p:ph type="title"/>
          </p:nvPr>
        </p:nvSpPr>
        <p:spPr/>
        <p:txBody>
          <a:bodyPr/>
          <a:lstStyle/>
          <a:p>
            <a:r>
              <a:rPr lang="en-US" b="1" dirty="0"/>
              <a:t>More About PKI Keys</a:t>
            </a:r>
          </a:p>
        </p:txBody>
      </p:sp>
      <p:sp>
        <p:nvSpPr>
          <p:cNvPr id="3" name="Content Placeholder 2">
            <a:extLst>
              <a:ext uri="{FF2B5EF4-FFF2-40B4-BE49-F238E27FC236}">
                <a16:creationId xmlns:a16="http://schemas.microsoft.com/office/drawing/2014/main" id="{E78E981A-3BF7-62BB-30C4-F6B0ACC19183}"/>
              </a:ext>
            </a:extLst>
          </p:cNvPr>
          <p:cNvSpPr>
            <a:spLocks noGrp="1"/>
          </p:cNvSpPr>
          <p:nvPr>
            <p:ph idx="1"/>
          </p:nvPr>
        </p:nvSpPr>
        <p:spPr>
          <a:xfrm>
            <a:off x="498765" y="1825625"/>
            <a:ext cx="11471562" cy="4351338"/>
          </a:xfrm>
        </p:spPr>
        <p:txBody>
          <a:bodyPr>
            <a:noAutofit/>
          </a:bodyPr>
          <a:lstStyle/>
          <a:p>
            <a:r>
              <a:rPr lang="en-US" sz="2400" dirty="0"/>
              <a:t>Real PKI Keys use very large prime numbers (2048 bits = 600+ decimal digits)</a:t>
            </a:r>
          </a:p>
          <a:p>
            <a:r>
              <a:rPr lang="en-US" sz="2400" dirty="0"/>
              <a:t>5 x 19 =95 was a simple case. If you know Bob’s public key of 5, you can guess some of its multiples against primes and get to 95 quickly. (5x3, 5x7, 5x11, 5x13, 5x17, 5x19=95)</a:t>
            </a:r>
          </a:p>
          <a:p>
            <a:r>
              <a:rPr lang="en-US" sz="2400" dirty="0"/>
              <a:t>Here is a pair of large five-digit prime numbers and their resulting product:</a:t>
            </a:r>
          </a:p>
          <a:p>
            <a:pPr lvl="1"/>
            <a:r>
              <a:rPr lang="en-US" dirty="0"/>
              <a:t>Prime 1: 88,897</a:t>
            </a:r>
          </a:p>
          <a:p>
            <a:pPr lvl="1"/>
            <a:r>
              <a:rPr lang="en-US" dirty="0"/>
              <a:t>Prime 2: 77,773</a:t>
            </a:r>
          </a:p>
          <a:p>
            <a:pPr lvl="1"/>
            <a:r>
              <a:rPr lang="en-US" dirty="0"/>
              <a:t>Product: 6,913,786,381</a:t>
            </a:r>
          </a:p>
          <a:p>
            <a:r>
              <a:rPr lang="en-US" sz="2400" dirty="0"/>
              <a:t>If 88,897 is my public key, what are the chances you could derive my private key?</a:t>
            </a:r>
          </a:p>
          <a:p>
            <a:r>
              <a:rPr lang="en-US" sz="2400" dirty="0"/>
              <a:t>While a computer can multiply these two numbers instantly, it is incredibly difficult for a computer to do the reverse—taking the product 6,913,786,381 and "factoring" it back into 88,897 and 77,773  </a:t>
            </a:r>
          </a:p>
        </p:txBody>
      </p:sp>
      <p:sp>
        <p:nvSpPr>
          <p:cNvPr id="4" name="Slide Number Placeholder 3">
            <a:extLst>
              <a:ext uri="{FF2B5EF4-FFF2-40B4-BE49-F238E27FC236}">
                <a16:creationId xmlns:a16="http://schemas.microsoft.com/office/drawing/2014/main" id="{CBBB0F60-0AE5-D8F9-30C3-3D42746B6EED}"/>
              </a:ext>
            </a:extLst>
          </p:cNvPr>
          <p:cNvSpPr>
            <a:spLocks noGrp="1"/>
          </p:cNvSpPr>
          <p:nvPr>
            <p:ph type="sldNum" sz="quarter" idx="12"/>
          </p:nvPr>
        </p:nvSpPr>
        <p:spPr/>
        <p:txBody>
          <a:bodyPr/>
          <a:lstStyle/>
          <a:p>
            <a:fld id="{2E0F7393-3E54-4036-BCA3-A975DB9EFB7F}" type="slidenum">
              <a:rPr lang="en-US" smtClean="0"/>
              <a:t>25</a:t>
            </a:fld>
            <a:endParaRPr lang="en-US"/>
          </a:p>
        </p:txBody>
      </p:sp>
    </p:spTree>
    <p:extLst>
      <p:ext uri="{BB962C8B-B14F-4D97-AF65-F5344CB8AC3E}">
        <p14:creationId xmlns:p14="http://schemas.microsoft.com/office/powerpoint/2010/main" val="5219083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36F8D-875F-3F47-B728-5421B8E22BD0}"/>
              </a:ext>
            </a:extLst>
          </p:cNvPr>
          <p:cNvSpPr>
            <a:spLocks noGrp="1"/>
          </p:cNvSpPr>
          <p:nvPr>
            <p:ph type="title"/>
          </p:nvPr>
        </p:nvSpPr>
        <p:spPr/>
        <p:txBody>
          <a:bodyPr/>
          <a:lstStyle/>
          <a:p>
            <a:r>
              <a:rPr lang="en-US" b="1" dirty="0"/>
              <a:t>Using PKI to Send an Encrypted Message</a:t>
            </a:r>
          </a:p>
        </p:txBody>
      </p:sp>
      <p:pic>
        <p:nvPicPr>
          <p:cNvPr id="7" name="Content Placeholder 6">
            <a:extLst>
              <a:ext uri="{FF2B5EF4-FFF2-40B4-BE49-F238E27FC236}">
                <a16:creationId xmlns:a16="http://schemas.microsoft.com/office/drawing/2014/main" id="{F93EA83E-6F67-E569-9895-E4BAC481E377}"/>
              </a:ext>
            </a:extLst>
          </p:cNvPr>
          <p:cNvPicPr>
            <a:picLocks noGrp="1" noChangeAspect="1"/>
          </p:cNvPicPr>
          <p:nvPr>
            <p:ph idx="1"/>
          </p:nvPr>
        </p:nvPicPr>
        <p:blipFill>
          <a:blip r:embed="rId2"/>
          <a:stretch>
            <a:fillRect/>
          </a:stretch>
        </p:blipFill>
        <p:spPr>
          <a:xfrm>
            <a:off x="4701657" y="1801064"/>
            <a:ext cx="6828884" cy="4555286"/>
          </a:xfrm>
        </p:spPr>
      </p:pic>
      <p:sp>
        <p:nvSpPr>
          <p:cNvPr id="5" name="Slide Number Placeholder 4">
            <a:extLst>
              <a:ext uri="{FF2B5EF4-FFF2-40B4-BE49-F238E27FC236}">
                <a16:creationId xmlns:a16="http://schemas.microsoft.com/office/drawing/2014/main" id="{EB29ED49-1558-D3A7-64FD-353BFD278557}"/>
              </a:ext>
            </a:extLst>
          </p:cNvPr>
          <p:cNvSpPr>
            <a:spLocks noGrp="1"/>
          </p:cNvSpPr>
          <p:nvPr>
            <p:ph type="sldNum" sz="quarter" idx="12"/>
          </p:nvPr>
        </p:nvSpPr>
        <p:spPr/>
        <p:txBody>
          <a:bodyPr/>
          <a:lstStyle/>
          <a:p>
            <a:fld id="{5FFDD2BF-6384-4BB0-BEF5-DC9A503DD9E4}" type="slidenum">
              <a:rPr lang="en-US" smtClean="0"/>
              <a:t>26</a:t>
            </a:fld>
            <a:endParaRPr lang="en-US" dirty="0"/>
          </a:p>
        </p:txBody>
      </p:sp>
      <p:sp>
        <p:nvSpPr>
          <p:cNvPr id="10" name="TextBox 9">
            <a:extLst>
              <a:ext uri="{FF2B5EF4-FFF2-40B4-BE49-F238E27FC236}">
                <a16:creationId xmlns:a16="http://schemas.microsoft.com/office/drawing/2014/main" id="{9E4F27B8-5500-9323-12D7-9E33C5A75FB7}"/>
              </a:ext>
            </a:extLst>
          </p:cNvPr>
          <p:cNvSpPr txBox="1"/>
          <p:nvPr/>
        </p:nvSpPr>
        <p:spPr>
          <a:xfrm>
            <a:off x="5796037" y="1945553"/>
            <a:ext cx="5489644" cy="584775"/>
          </a:xfrm>
          <a:prstGeom prst="rect">
            <a:avLst/>
          </a:prstGeom>
          <a:solidFill>
            <a:schemeClr val="bg1"/>
          </a:solidFill>
        </p:spPr>
        <p:txBody>
          <a:bodyPr wrap="none" rtlCol="0">
            <a:spAutoFit/>
          </a:bodyPr>
          <a:lstStyle/>
          <a:p>
            <a:r>
              <a:rPr lang="en-US" sz="3200" b="1" dirty="0">
                <a:solidFill>
                  <a:schemeClr val="accent6">
                    <a:lumMod val="50000"/>
                  </a:schemeClr>
                </a:solidFill>
              </a:rPr>
              <a:t>Confidentiality with Encryption</a:t>
            </a:r>
          </a:p>
        </p:txBody>
      </p:sp>
      <p:sp>
        <p:nvSpPr>
          <p:cNvPr id="6" name="TextBox 5">
            <a:extLst>
              <a:ext uri="{FF2B5EF4-FFF2-40B4-BE49-F238E27FC236}">
                <a16:creationId xmlns:a16="http://schemas.microsoft.com/office/drawing/2014/main" id="{18D3B8C2-A579-2B8B-B1DA-C417C4BA724D}"/>
              </a:ext>
            </a:extLst>
          </p:cNvPr>
          <p:cNvSpPr txBox="1"/>
          <p:nvPr/>
        </p:nvSpPr>
        <p:spPr>
          <a:xfrm>
            <a:off x="288758" y="1564610"/>
            <a:ext cx="4114800" cy="4585871"/>
          </a:xfrm>
          <a:prstGeom prst="rect">
            <a:avLst/>
          </a:prstGeom>
          <a:noFill/>
        </p:spPr>
        <p:txBody>
          <a:bodyPr wrap="square" rtlCol="0">
            <a:spAutoFit/>
          </a:bodyPr>
          <a:lstStyle/>
          <a:p>
            <a:r>
              <a:rPr lang="en-US" sz="4000" dirty="0"/>
              <a:t>Confidentiality</a:t>
            </a:r>
          </a:p>
          <a:p>
            <a:endParaRPr lang="en-US" sz="2800" dirty="0"/>
          </a:p>
          <a:p>
            <a:pPr marL="457200" indent="-457200">
              <a:buFont typeface="Arial" panose="020B0604020202020204" pitchFamily="34" charset="0"/>
              <a:buChar char="•"/>
            </a:pPr>
            <a:r>
              <a:rPr lang="en-US" sz="2800" dirty="0"/>
              <a:t>Alice Uses Bob’s public key (5) to encrypt a message to him</a:t>
            </a:r>
          </a:p>
          <a:p>
            <a:pPr marL="457200" indent="-457200">
              <a:buFont typeface="Arial" panose="020B0604020202020204" pitchFamily="34" charset="0"/>
              <a:buChar char="•"/>
            </a:pPr>
            <a:r>
              <a:rPr lang="en-US" sz="2800" dirty="0"/>
              <a:t>Bob uses his private (secret) key (19) to decrypt the message</a:t>
            </a:r>
          </a:p>
          <a:p>
            <a:pPr marL="457200" indent="-457200">
              <a:buFont typeface="Arial" panose="020B0604020202020204" pitchFamily="34" charset="0"/>
              <a:buChar char="•"/>
            </a:pPr>
            <a:r>
              <a:rPr lang="en-US" sz="2800" dirty="0"/>
              <a:t>Bob does the reverse to send a secure reply</a:t>
            </a:r>
          </a:p>
        </p:txBody>
      </p:sp>
      <p:pic>
        <p:nvPicPr>
          <p:cNvPr id="9" name="Picture 8">
            <a:extLst>
              <a:ext uri="{FF2B5EF4-FFF2-40B4-BE49-F238E27FC236}">
                <a16:creationId xmlns:a16="http://schemas.microsoft.com/office/drawing/2014/main" id="{A0D48CEB-724A-E344-BC8D-9A3F96C8995B}"/>
              </a:ext>
            </a:extLst>
          </p:cNvPr>
          <p:cNvPicPr>
            <a:picLocks noChangeAspect="1"/>
          </p:cNvPicPr>
          <p:nvPr/>
        </p:nvPicPr>
        <p:blipFill>
          <a:blip r:embed="rId3"/>
          <a:stretch>
            <a:fillRect/>
          </a:stretch>
        </p:blipFill>
        <p:spPr>
          <a:xfrm>
            <a:off x="5893224" y="2568428"/>
            <a:ext cx="1193376" cy="1031170"/>
          </a:xfrm>
          <a:prstGeom prst="rect">
            <a:avLst/>
          </a:prstGeom>
        </p:spPr>
      </p:pic>
      <p:pic>
        <p:nvPicPr>
          <p:cNvPr id="12" name="Picture 11">
            <a:extLst>
              <a:ext uri="{FF2B5EF4-FFF2-40B4-BE49-F238E27FC236}">
                <a16:creationId xmlns:a16="http://schemas.microsoft.com/office/drawing/2014/main" id="{91F59B8E-DD08-C787-9C7D-893126C030CE}"/>
              </a:ext>
            </a:extLst>
          </p:cNvPr>
          <p:cNvPicPr>
            <a:picLocks noChangeAspect="1"/>
          </p:cNvPicPr>
          <p:nvPr/>
        </p:nvPicPr>
        <p:blipFill>
          <a:blip r:embed="rId4"/>
          <a:stretch>
            <a:fillRect/>
          </a:stretch>
        </p:blipFill>
        <p:spPr>
          <a:xfrm>
            <a:off x="9359098" y="2568428"/>
            <a:ext cx="1078128" cy="995195"/>
          </a:xfrm>
          <a:prstGeom prst="rect">
            <a:avLst/>
          </a:prstGeom>
        </p:spPr>
      </p:pic>
      <p:pic>
        <p:nvPicPr>
          <p:cNvPr id="20" name="Picture 19">
            <a:extLst>
              <a:ext uri="{FF2B5EF4-FFF2-40B4-BE49-F238E27FC236}">
                <a16:creationId xmlns:a16="http://schemas.microsoft.com/office/drawing/2014/main" id="{1D213E45-79E8-5188-2B0C-EA94486D8FF3}"/>
              </a:ext>
            </a:extLst>
          </p:cNvPr>
          <p:cNvPicPr>
            <a:picLocks noChangeAspect="1"/>
          </p:cNvPicPr>
          <p:nvPr/>
        </p:nvPicPr>
        <p:blipFill>
          <a:blip r:embed="rId5"/>
          <a:stretch>
            <a:fillRect/>
          </a:stretch>
        </p:blipFill>
        <p:spPr>
          <a:xfrm>
            <a:off x="10250506" y="136525"/>
            <a:ext cx="1790950" cy="1409897"/>
          </a:xfrm>
          <a:prstGeom prst="rect">
            <a:avLst/>
          </a:prstGeom>
        </p:spPr>
      </p:pic>
      <p:sp>
        <p:nvSpPr>
          <p:cNvPr id="21" name="TextBox 20">
            <a:extLst>
              <a:ext uri="{FF2B5EF4-FFF2-40B4-BE49-F238E27FC236}">
                <a16:creationId xmlns:a16="http://schemas.microsoft.com/office/drawing/2014/main" id="{E7A83A38-7611-F217-6C46-3D0BE8883733}"/>
              </a:ext>
            </a:extLst>
          </p:cNvPr>
          <p:cNvSpPr txBox="1"/>
          <p:nvPr/>
        </p:nvSpPr>
        <p:spPr>
          <a:xfrm>
            <a:off x="6579642" y="5806431"/>
            <a:ext cx="301686" cy="369332"/>
          </a:xfrm>
          <a:prstGeom prst="rect">
            <a:avLst/>
          </a:prstGeom>
          <a:noFill/>
        </p:spPr>
        <p:txBody>
          <a:bodyPr wrap="none" rtlCol="0">
            <a:spAutoFit/>
          </a:bodyPr>
          <a:lstStyle/>
          <a:p>
            <a:r>
              <a:rPr lang="en-US" dirty="0"/>
              <a:t>5</a:t>
            </a:r>
          </a:p>
        </p:txBody>
      </p:sp>
      <p:sp>
        <p:nvSpPr>
          <p:cNvPr id="26" name="TextBox 25">
            <a:extLst>
              <a:ext uri="{FF2B5EF4-FFF2-40B4-BE49-F238E27FC236}">
                <a16:creationId xmlns:a16="http://schemas.microsoft.com/office/drawing/2014/main" id="{DEB6DD29-7404-611F-5D90-FC09B831A6F7}"/>
              </a:ext>
            </a:extLst>
          </p:cNvPr>
          <p:cNvSpPr txBox="1"/>
          <p:nvPr/>
        </p:nvSpPr>
        <p:spPr>
          <a:xfrm>
            <a:off x="9772848" y="5800585"/>
            <a:ext cx="418704" cy="369332"/>
          </a:xfrm>
          <a:prstGeom prst="rect">
            <a:avLst/>
          </a:prstGeom>
          <a:noFill/>
        </p:spPr>
        <p:txBody>
          <a:bodyPr wrap="none" rtlCol="0">
            <a:spAutoFit/>
          </a:bodyPr>
          <a:lstStyle/>
          <a:p>
            <a:r>
              <a:rPr lang="en-US" dirty="0"/>
              <a:t>19</a:t>
            </a:r>
          </a:p>
        </p:txBody>
      </p:sp>
      <p:pic>
        <p:nvPicPr>
          <p:cNvPr id="27" name="Picture 26">
            <a:extLst>
              <a:ext uri="{FF2B5EF4-FFF2-40B4-BE49-F238E27FC236}">
                <a16:creationId xmlns:a16="http://schemas.microsoft.com/office/drawing/2014/main" id="{680F5D8E-DF74-E08C-45E2-94EE9855448F}"/>
              </a:ext>
            </a:extLst>
          </p:cNvPr>
          <p:cNvPicPr>
            <a:picLocks noChangeAspect="1"/>
          </p:cNvPicPr>
          <p:nvPr/>
        </p:nvPicPr>
        <p:blipFill>
          <a:blip r:embed="rId6"/>
          <a:stretch>
            <a:fillRect/>
          </a:stretch>
        </p:blipFill>
        <p:spPr>
          <a:xfrm flipH="1">
            <a:off x="8051351" y="4945237"/>
            <a:ext cx="563405" cy="584775"/>
          </a:xfrm>
          <a:prstGeom prst="rect">
            <a:avLst/>
          </a:prstGeom>
        </p:spPr>
      </p:pic>
      <p:sp>
        <p:nvSpPr>
          <p:cNvPr id="28" name="TextBox 27">
            <a:extLst>
              <a:ext uri="{FF2B5EF4-FFF2-40B4-BE49-F238E27FC236}">
                <a16:creationId xmlns:a16="http://schemas.microsoft.com/office/drawing/2014/main" id="{9AE97DDF-75B8-755B-7F91-2352BE8DF315}"/>
              </a:ext>
            </a:extLst>
          </p:cNvPr>
          <p:cNvSpPr txBox="1"/>
          <p:nvPr/>
        </p:nvSpPr>
        <p:spPr>
          <a:xfrm>
            <a:off x="4974280" y="5924417"/>
            <a:ext cx="7332020" cy="830997"/>
          </a:xfrm>
          <a:prstGeom prst="rect">
            <a:avLst/>
          </a:prstGeom>
          <a:solidFill>
            <a:schemeClr val="bg1"/>
          </a:solidFill>
        </p:spPr>
        <p:txBody>
          <a:bodyPr wrap="square" rtlCol="0">
            <a:spAutoFit/>
          </a:bodyPr>
          <a:lstStyle/>
          <a:p>
            <a:r>
              <a:rPr lang="en-US" sz="1600" b="1" dirty="0">
                <a:solidFill>
                  <a:schemeClr val="accent6">
                    <a:lumMod val="75000"/>
                  </a:schemeClr>
                </a:solidFill>
              </a:rPr>
              <a:t>Note: The man-in-the middle can possibly intercept the ciphertext, but would need to guess the Bob’s private key to decrypt. Knowing Bob’s public key only enables someone to encrypt, not decrypt. But maybe he can replace the cyphertext.</a:t>
            </a:r>
          </a:p>
        </p:txBody>
      </p:sp>
      <p:sp>
        <p:nvSpPr>
          <p:cNvPr id="14" name="TextBox 13">
            <a:extLst>
              <a:ext uri="{FF2B5EF4-FFF2-40B4-BE49-F238E27FC236}">
                <a16:creationId xmlns:a16="http://schemas.microsoft.com/office/drawing/2014/main" id="{7615934A-D5CD-100B-B94D-E048A55F78CB}"/>
              </a:ext>
            </a:extLst>
          </p:cNvPr>
          <p:cNvSpPr txBox="1"/>
          <p:nvPr/>
        </p:nvSpPr>
        <p:spPr>
          <a:xfrm>
            <a:off x="8391192" y="4918449"/>
            <a:ext cx="1222887" cy="646331"/>
          </a:xfrm>
          <a:prstGeom prst="rect">
            <a:avLst/>
          </a:prstGeom>
          <a:noFill/>
        </p:spPr>
        <p:txBody>
          <a:bodyPr wrap="square" rtlCol="0">
            <a:spAutoFit/>
          </a:bodyPr>
          <a:lstStyle/>
          <a:p>
            <a:pPr algn="ctr"/>
            <a:r>
              <a:rPr lang="en-US" sz="1200" dirty="0"/>
              <a:t>Bad Actor</a:t>
            </a:r>
          </a:p>
          <a:p>
            <a:pPr algn="ctr"/>
            <a:r>
              <a:rPr lang="en-US" sz="1200" dirty="0"/>
              <a:t>Man in the Middle</a:t>
            </a:r>
          </a:p>
        </p:txBody>
      </p:sp>
      <p:cxnSp>
        <p:nvCxnSpPr>
          <p:cNvPr id="16" name="Straight Arrow Connector 15">
            <a:extLst>
              <a:ext uri="{FF2B5EF4-FFF2-40B4-BE49-F238E27FC236}">
                <a16:creationId xmlns:a16="http://schemas.microsoft.com/office/drawing/2014/main" id="{E84643DF-F972-6BDA-2672-0A04FE2E2D89}"/>
              </a:ext>
            </a:extLst>
          </p:cNvPr>
          <p:cNvCxnSpPr/>
          <p:nvPr/>
        </p:nvCxnSpPr>
        <p:spPr>
          <a:xfrm>
            <a:off x="8216153" y="4128247"/>
            <a:ext cx="0" cy="790202"/>
          </a:xfrm>
          <a:prstGeom prst="straightConnector1">
            <a:avLst/>
          </a:prstGeom>
          <a:ln w="34925">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67269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17049-6ACB-49F7-050E-757F9AC335F9}"/>
              </a:ext>
            </a:extLst>
          </p:cNvPr>
          <p:cNvSpPr>
            <a:spLocks noGrp="1"/>
          </p:cNvSpPr>
          <p:nvPr>
            <p:ph type="title"/>
          </p:nvPr>
        </p:nvSpPr>
        <p:spPr>
          <a:xfrm>
            <a:off x="838200" y="429830"/>
            <a:ext cx="10515600" cy="1325563"/>
          </a:xfrm>
        </p:spPr>
        <p:txBody>
          <a:bodyPr/>
          <a:lstStyle/>
          <a:p>
            <a:r>
              <a:rPr lang="en-US" b="1" dirty="0"/>
              <a:t>What Happens if the Man-In-The-Middle is Successful?</a:t>
            </a:r>
          </a:p>
        </p:txBody>
      </p:sp>
      <p:sp>
        <p:nvSpPr>
          <p:cNvPr id="3" name="Content Placeholder 2">
            <a:extLst>
              <a:ext uri="{FF2B5EF4-FFF2-40B4-BE49-F238E27FC236}">
                <a16:creationId xmlns:a16="http://schemas.microsoft.com/office/drawing/2014/main" id="{3B0150DE-175A-1275-623B-E5F8C3FBE2CB}"/>
              </a:ext>
            </a:extLst>
          </p:cNvPr>
          <p:cNvSpPr>
            <a:spLocks noGrp="1"/>
          </p:cNvSpPr>
          <p:nvPr>
            <p:ph idx="1"/>
          </p:nvPr>
        </p:nvSpPr>
        <p:spPr>
          <a:xfrm>
            <a:off x="322729" y="1797026"/>
            <a:ext cx="10845876" cy="4783519"/>
          </a:xfrm>
        </p:spPr>
        <p:txBody>
          <a:bodyPr>
            <a:normAutofit/>
          </a:bodyPr>
          <a:lstStyle/>
          <a:p>
            <a:r>
              <a:rPr lang="en-US" sz="2600" dirty="0">
                <a:cs typeface="Courier New" panose="02070309020205020404" pitchFamily="49" charset="0"/>
              </a:rPr>
              <a:t>Encryption can (almost) provide confidentiality, but could fail</a:t>
            </a:r>
          </a:p>
          <a:p>
            <a:pPr lvl="1"/>
            <a:r>
              <a:rPr lang="en-US" sz="2200" dirty="0">
                <a:ea typeface="Calibri" panose="020F0502020204030204" pitchFamily="34" charset="0"/>
                <a:cs typeface="Calibri" panose="020F0502020204030204" pitchFamily="34" charset="0"/>
              </a:rPr>
              <a:t>They can intercept the encrypted message</a:t>
            </a:r>
          </a:p>
          <a:p>
            <a:pPr lvl="1"/>
            <a:r>
              <a:rPr lang="en-US" sz="2200" dirty="0">
                <a:ea typeface="Calibri" panose="020F0502020204030204" pitchFamily="34" charset="0"/>
                <a:cs typeface="Calibri" panose="020F0502020204030204" pitchFamily="34" charset="0"/>
              </a:rPr>
              <a:t>They can decrypt the message and know your confidential information</a:t>
            </a:r>
          </a:p>
          <a:p>
            <a:pPr lvl="1"/>
            <a:r>
              <a:rPr lang="en-US" sz="2200" dirty="0">
                <a:cs typeface="Courier New" panose="02070309020205020404" pitchFamily="49" charset="0"/>
              </a:rPr>
              <a:t>They can create a modified message, encrypt it, and send it to the recipient</a:t>
            </a:r>
          </a:p>
          <a:p>
            <a:endParaRPr lang="en-US" sz="2600" dirty="0">
              <a:cs typeface="Courier New" panose="02070309020205020404" pitchFamily="49" charset="0"/>
            </a:endParaRPr>
          </a:p>
          <a:p>
            <a:r>
              <a:rPr lang="en-US" sz="2600" dirty="0">
                <a:cs typeface="Courier New" panose="02070309020205020404" pitchFamily="49" charset="0"/>
              </a:rPr>
              <a:t>How can we detect if the message was modified</a:t>
            </a:r>
          </a:p>
          <a:p>
            <a:r>
              <a:rPr lang="en-US" sz="2600" dirty="0">
                <a:cs typeface="Courier New" panose="02070309020205020404" pitchFamily="49" charset="0"/>
              </a:rPr>
              <a:t>What if there was a way to create a fingerprint of the message and compare it upon receipt?</a:t>
            </a:r>
          </a:p>
          <a:p>
            <a:r>
              <a:rPr lang="en-US" sz="2600" dirty="0">
                <a:cs typeface="Courier New" panose="02070309020205020404" pitchFamily="49" charset="0"/>
              </a:rPr>
              <a:t>See hashes (If we have time)</a:t>
            </a:r>
          </a:p>
          <a:p>
            <a:endParaRPr lang="en-US" sz="2600" dirty="0">
              <a:cs typeface="Courier New" panose="02070309020205020404" pitchFamily="49" charset="0"/>
            </a:endParaRPr>
          </a:p>
          <a:p>
            <a:endParaRPr lang="en-US" sz="2600" dirty="0">
              <a:cs typeface="Courier New" panose="02070309020205020404" pitchFamily="49" charset="0"/>
            </a:endParaRPr>
          </a:p>
          <a:p>
            <a:endParaRPr lang="en-US" sz="2600" dirty="0">
              <a:cs typeface="Courier New" panose="02070309020205020404" pitchFamily="49" charset="0"/>
            </a:endParaRPr>
          </a:p>
          <a:p>
            <a:endParaRPr lang="en-US" sz="2600" dirty="0">
              <a:latin typeface="Courier New" panose="02070309020205020404" pitchFamily="49" charset="0"/>
              <a:cs typeface="Courier New" panose="02070309020205020404" pitchFamily="49" charset="0"/>
            </a:endParaRPr>
          </a:p>
        </p:txBody>
      </p:sp>
      <p:sp>
        <p:nvSpPr>
          <p:cNvPr id="5" name="Slide Number Placeholder 4">
            <a:extLst>
              <a:ext uri="{FF2B5EF4-FFF2-40B4-BE49-F238E27FC236}">
                <a16:creationId xmlns:a16="http://schemas.microsoft.com/office/drawing/2014/main" id="{8D2DF597-D1C9-98E8-647F-D71DFE6DBC9A}"/>
              </a:ext>
            </a:extLst>
          </p:cNvPr>
          <p:cNvSpPr>
            <a:spLocks noGrp="1"/>
          </p:cNvSpPr>
          <p:nvPr>
            <p:ph type="sldNum" sz="quarter" idx="12"/>
          </p:nvPr>
        </p:nvSpPr>
        <p:spPr/>
        <p:txBody>
          <a:bodyPr/>
          <a:lstStyle/>
          <a:p>
            <a:fld id="{5FFDD2BF-6384-4BB0-BEF5-DC9A503DD9E4}" type="slidenum">
              <a:rPr lang="en-US" smtClean="0"/>
              <a:t>27</a:t>
            </a:fld>
            <a:endParaRPr lang="en-US"/>
          </a:p>
        </p:txBody>
      </p:sp>
    </p:spTree>
    <p:extLst>
      <p:ext uri="{BB962C8B-B14F-4D97-AF65-F5344CB8AC3E}">
        <p14:creationId xmlns:p14="http://schemas.microsoft.com/office/powerpoint/2010/main" val="1238548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67073-9A97-FF58-45CC-DDD87B5D49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04510B-708D-A8D4-D272-3D17CA54E51E}"/>
              </a:ext>
            </a:extLst>
          </p:cNvPr>
          <p:cNvSpPr>
            <a:spLocks noGrp="1"/>
          </p:cNvSpPr>
          <p:nvPr>
            <p:ph type="title"/>
          </p:nvPr>
        </p:nvSpPr>
        <p:spPr>
          <a:xfrm>
            <a:off x="838200" y="429830"/>
            <a:ext cx="10515600" cy="1325563"/>
          </a:xfrm>
        </p:spPr>
        <p:txBody>
          <a:bodyPr/>
          <a:lstStyle/>
          <a:p>
            <a:r>
              <a:rPr lang="en-US" b="1" dirty="0"/>
              <a:t>Welcome to Hashes (Bonus material)</a:t>
            </a:r>
          </a:p>
        </p:txBody>
      </p:sp>
      <p:sp>
        <p:nvSpPr>
          <p:cNvPr id="3" name="Content Placeholder 2">
            <a:extLst>
              <a:ext uri="{FF2B5EF4-FFF2-40B4-BE49-F238E27FC236}">
                <a16:creationId xmlns:a16="http://schemas.microsoft.com/office/drawing/2014/main" id="{A424CF09-5E5C-1D33-464A-33D834EA11E5}"/>
              </a:ext>
            </a:extLst>
          </p:cNvPr>
          <p:cNvSpPr>
            <a:spLocks noGrp="1"/>
          </p:cNvSpPr>
          <p:nvPr>
            <p:ph idx="1"/>
          </p:nvPr>
        </p:nvSpPr>
        <p:spPr>
          <a:xfrm>
            <a:off x="322729" y="1797026"/>
            <a:ext cx="10845876" cy="4783519"/>
          </a:xfrm>
        </p:spPr>
        <p:txBody>
          <a:bodyPr>
            <a:normAutofit fontScale="92500" lnSpcReduction="10000"/>
          </a:bodyPr>
          <a:lstStyle/>
          <a:p>
            <a:r>
              <a:rPr lang="en-US" dirty="0"/>
              <a:t>What is a Hash?</a:t>
            </a:r>
          </a:p>
          <a:p>
            <a:pPr lvl="1"/>
            <a:r>
              <a:rPr lang="en-US" dirty="0"/>
              <a:t>A hash function is a function that takes as input an arbitrarily long string of bits (or bytes) and produces a fixed-size result</a:t>
            </a:r>
          </a:p>
          <a:p>
            <a:pPr lvl="1"/>
            <a:r>
              <a:rPr lang="en-US" dirty="0"/>
              <a:t>The result is a Hash. It is basically a number. </a:t>
            </a:r>
          </a:p>
          <a:p>
            <a:r>
              <a:rPr lang="en-US" dirty="0"/>
              <a:t>A hash comparison is used to assure a file has not been altered.</a:t>
            </a:r>
          </a:p>
          <a:p>
            <a:r>
              <a:rPr lang="en-US" dirty="0"/>
              <a:t>Let's invent a simple hash for this slide by choosing the first letter of each line. Would it be a good tool to see if there are any changes? </a:t>
            </a:r>
            <a:r>
              <a:rPr lang="en-US" dirty="0" err="1"/>
              <a:t>WAbTALWRsMbMe</a:t>
            </a:r>
            <a:endParaRPr lang="en-US" dirty="0"/>
          </a:p>
          <a:p>
            <a:r>
              <a:rPr lang="en-US" dirty="0"/>
              <a:t>Real hashes look like this: The results are completely different for even a slight change in the text or document</a:t>
            </a:r>
          </a:p>
          <a:p>
            <a:pPr lvl="1"/>
            <a:r>
              <a:rPr lang="en-US" sz="2600" dirty="0">
                <a:latin typeface="Courier New" panose="02070309020205020404" pitchFamily="49" charset="0"/>
                <a:cs typeface="Courier New" panose="02070309020205020404" pitchFamily="49" charset="0"/>
              </a:rPr>
              <a:t>My dog has fleas that it got from the cat. b4f5dc1dc963f40b24c4eeabf3da715f</a:t>
            </a:r>
          </a:p>
          <a:p>
            <a:pPr lvl="1"/>
            <a:r>
              <a:rPr lang="en-US" sz="2600" dirty="0">
                <a:latin typeface="Courier New" panose="02070309020205020404" pitchFamily="49" charset="0"/>
                <a:cs typeface="Courier New" panose="02070309020205020404" pitchFamily="49" charset="0"/>
              </a:rPr>
              <a:t>My dog has Fleas that it got from the cat. e18e88b66a82a7f5bf95d7681706ee3b</a:t>
            </a:r>
          </a:p>
        </p:txBody>
      </p:sp>
      <p:sp>
        <p:nvSpPr>
          <p:cNvPr id="5" name="Slide Number Placeholder 4">
            <a:extLst>
              <a:ext uri="{FF2B5EF4-FFF2-40B4-BE49-F238E27FC236}">
                <a16:creationId xmlns:a16="http://schemas.microsoft.com/office/drawing/2014/main" id="{8E291CC1-CBCB-8D5F-CD48-4F56A72DEBF2}"/>
              </a:ext>
            </a:extLst>
          </p:cNvPr>
          <p:cNvSpPr>
            <a:spLocks noGrp="1"/>
          </p:cNvSpPr>
          <p:nvPr>
            <p:ph type="sldNum" sz="quarter" idx="12"/>
          </p:nvPr>
        </p:nvSpPr>
        <p:spPr/>
        <p:txBody>
          <a:bodyPr/>
          <a:lstStyle/>
          <a:p>
            <a:fld id="{5FFDD2BF-6384-4BB0-BEF5-DC9A503DD9E4}" type="slidenum">
              <a:rPr lang="en-US" smtClean="0"/>
              <a:t>28</a:t>
            </a:fld>
            <a:endParaRPr lang="en-US"/>
          </a:p>
        </p:txBody>
      </p:sp>
      <p:sp>
        <p:nvSpPr>
          <p:cNvPr id="10" name="TextBox 9">
            <a:extLst>
              <a:ext uri="{FF2B5EF4-FFF2-40B4-BE49-F238E27FC236}">
                <a16:creationId xmlns:a16="http://schemas.microsoft.com/office/drawing/2014/main" id="{42CFF4CF-05C0-5487-EEB0-E9D812439278}"/>
              </a:ext>
            </a:extLst>
          </p:cNvPr>
          <p:cNvSpPr txBox="1"/>
          <p:nvPr/>
        </p:nvSpPr>
        <p:spPr>
          <a:xfrm>
            <a:off x="9668176" y="5061584"/>
            <a:ext cx="1500429" cy="1477328"/>
          </a:xfrm>
          <a:prstGeom prst="rect">
            <a:avLst/>
          </a:prstGeom>
          <a:noFill/>
        </p:spPr>
        <p:txBody>
          <a:bodyPr wrap="square" rtlCol="0">
            <a:spAutoFit/>
          </a:bodyPr>
          <a:lstStyle/>
          <a:p>
            <a:r>
              <a:rPr lang="en-US" dirty="0"/>
              <a:t>Aside: How are hashes used with password storage?</a:t>
            </a:r>
          </a:p>
        </p:txBody>
      </p:sp>
    </p:spTree>
    <p:extLst>
      <p:ext uri="{BB962C8B-B14F-4D97-AF65-F5344CB8AC3E}">
        <p14:creationId xmlns:p14="http://schemas.microsoft.com/office/powerpoint/2010/main" val="1225183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4BDC9-DDC5-C59D-BF2B-E68049AC3B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AA6C1A-FEB3-DB8F-DAC8-8025CA6E9E95}"/>
              </a:ext>
            </a:extLst>
          </p:cNvPr>
          <p:cNvSpPr>
            <a:spLocks noGrp="1"/>
          </p:cNvSpPr>
          <p:nvPr>
            <p:ph type="title"/>
          </p:nvPr>
        </p:nvSpPr>
        <p:spPr>
          <a:xfrm>
            <a:off x="1398494" y="-13958"/>
            <a:ext cx="8421367" cy="1325563"/>
          </a:xfrm>
        </p:spPr>
        <p:txBody>
          <a:bodyPr>
            <a:normAutofit fontScale="90000"/>
          </a:bodyPr>
          <a:lstStyle/>
          <a:p>
            <a:r>
              <a:rPr lang="en-US" b="1" dirty="0"/>
              <a:t>Using PKI and Hashes to Verify Message Integrity and Sender Verification (Bonus)</a:t>
            </a:r>
          </a:p>
        </p:txBody>
      </p:sp>
      <p:sp>
        <p:nvSpPr>
          <p:cNvPr id="5" name="Slide Number Placeholder 4">
            <a:extLst>
              <a:ext uri="{FF2B5EF4-FFF2-40B4-BE49-F238E27FC236}">
                <a16:creationId xmlns:a16="http://schemas.microsoft.com/office/drawing/2014/main" id="{D372543F-5F1E-525A-F058-44AA6D781360}"/>
              </a:ext>
            </a:extLst>
          </p:cNvPr>
          <p:cNvSpPr>
            <a:spLocks noGrp="1"/>
          </p:cNvSpPr>
          <p:nvPr>
            <p:ph type="sldNum" sz="quarter" idx="12"/>
          </p:nvPr>
        </p:nvSpPr>
        <p:spPr>
          <a:xfrm>
            <a:off x="8610600" y="6006728"/>
            <a:ext cx="2743200" cy="365125"/>
          </a:xfrm>
        </p:spPr>
        <p:txBody>
          <a:bodyPr/>
          <a:lstStyle/>
          <a:p>
            <a:fld id="{5FFDD2BF-6384-4BB0-BEF5-DC9A503DD9E4}" type="slidenum">
              <a:rPr lang="en-US" smtClean="0"/>
              <a:t>29</a:t>
            </a:fld>
            <a:endParaRPr lang="en-US" dirty="0"/>
          </a:p>
        </p:txBody>
      </p:sp>
      <p:sp>
        <p:nvSpPr>
          <p:cNvPr id="6" name="TextBox 5">
            <a:extLst>
              <a:ext uri="{FF2B5EF4-FFF2-40B4-BE49-F238E27FC236}">
                <a16:creationId xmlns:a16="http://schemas.microsoft.com/office/drawing/2014/main" id="{23822049-AFDF-BF4F-DF59-ACE03BF98941}"/>
              </a:ext>
            </a:extLst>
          </p:cNvPr>
          <p:cNvSpPr txBox="1"/>
          <p:nvPr/>
        </p:nvSpPr>
        <p:spPr>
          <a:xfrm>
            <a:off x="32917" y="810191"/>
            <a:ext cx="4705744" cy="6047809"/>
          </a:xfrm>
          <a:prstGeom prst="rect">
            <a:avLst/>
          </a:prstGeom>
          <a:noFill/>
        </p:spPr>
        <p:txBody>
          <a:bodyPr wrap="square" rtlCol="0">
            <a:spAutoFit/>
          </a:bodyPr>
          <a:lstStyle/>
          <a:p>
            <a:r>
              <a:rPr lang="en-US" sz="2400" dirty="0"/>
              <a:t>Integrity</a:t>
            </a:r>
          </a:p>
          <a:p>
            <a:endParaRPr lang="en-US" sz="1100" dirty="0"/>
          </a:p>
          <a:p>
            <a:pPr marL="457200" indent="-457200">
              <a:buFont typeface="Arial" panose="020B0604020202020204" pitchFamily="34" charset="0"/>
              <a:buChar char="•"/>
            </a:pPr>
            <a:r>
              <a:rPr lang="en-US" sz="2200" dirty="0"/>
              <a:t>Alice creates a Hash of the message in the previous slide.</a:t>
            </a:r>
          </a:p>
          <a:p>
            <a:pPr marL="457200" indent="-457200">
              <a:buFont typeface="Arial" panose="020B0604020202020204" pitchFamily="34" charset="0"/>
              <a:buChar char="•"/>
            </a:pPr>
            <a:r>
              <a:rPr lang="en-US" sz="2200" dirty="0"/>
              <a:t>Alice uses her Private key (3) to encrypt the Hash and then sends it to Bob. (This is the signature)</a:t>
            </a:r>
          </a:p>
          <a:p>
            <a:pPr marL="457200" indent="-457200">
              <a:buFont typeface="Arial" panose="020B0604020202020204" pitchFamily="34" charset="0"/>
              <a:buChar char="•"/>
            </a:pPr>
            <a:r>
              <a:rPr lang="en-US" sz="2200" dirty="0"/>
              <a:t>Bob uses his Alices public key (7) to decrypt the Hash. (it is just a string) </a:t>
            </a:r>
          </a:p>
          <a:p>
            <a:pPr marL="457200" indent="-457200">
              <a:buFont typeface="Arial" panose="020B0604020202020204" pitchFamily="34" charset="0"/>
              <a:buChar char="•"/>
            </a:pPr>
            <a:r>
              <a:rPr lang="en-US" sz="2200" dirty="0"/>
              <a:t>If the decrypt is successful, that </a:t>
            </a:r>
            <a:r>
              <a:rPr lang="en-US" sz="2200" dirty="0">
                <a:solidFill>
                  <a:srgbClr val="FF0000"/>
                </a:solidFill>
              </a:rPr>
              <a:t>verifies Alice was the sender. (Non-repudiation)</a:t>
            </a:r>
          </a:p>
          <a:p>
            <a:pPr marL="457200" indent="-457200">
              <a:buFont typeface="Arial" panose="020B0604020202020204" pitchFamily="34" charset="0"/>
              <a:buChar char="•"/>
            </a:pPr>
            <a:r>
              <a:rPr lang="en-US" sz="2200" dirty="0"/>
              <a:t>Bob creates a Hash from the message he received in the prior slide, and compares to this one Alice sent.</a:t>
            </a:r>
          </a:p>
          <a:p>
            <a:pPr marL="457200" indent="-457200">
              <a:buFont typeface="Arial" panose="020B0604020202020204" pitchFamily="34" charset="0"/>
              <a:buChar char="•"/>
            </a:pPr>
            <a:r>
              <a:rPr lang="en-US" sz="2200" dirty="0"/>
              <a:t>If the Hashes match, then there was </a:t>
            </a:r>
            <a:r>
              <a:rPr lang="en-US" sz="2200" dirty="0">
                <a:solidFill>
                  <a:srgbClr val="FF0000"/>
                </a:solidFill>
              </a:rPr>
              <a:t>no alteration. (Integrity)</a:t>
            </a:r>
          </a:p>
        </p:txBody>
      </p:sp>
      <p:pic>
        <p:nvPicPr>
          <p:cNvPr id="9" name="Picture 8">
            <a:extLst>
              <a:ext uri="{FF2B5EF4-FFF2-40B4-BE49-F238E27FC236}">
                <a16:creationId xmlns:a16="http://schemas.microsoft.com/office/drawing/2014/main" id="{509451D0-704D-7E1E-1909-FECF07C342FF}"/>
              </a:ext>
            </a:extLst>
          </p:cNvPr>
          <p:cNvPicPr>
            <a:picLocks noChangeAspect="1"/>
          </p:cNvPicPr>
          <p:nvPr/>
        </p:nvPicPr>
        <p:blipFill>
          <a:blip r:embed="rId3"/>
          <a:stretch>
            <a:fillRect/>
          </a:stretch>
        </p:blipFill>
        <p:spPr>
          <a:xfrm>
            <a:off x="4799873" y="1214988"/>
            <a:ext cx="7161730" cy="4585871"/>
          </a:xfrm>
          <a:prstGeom prst="rect">
            <a:avLst/>
          </a:prstGeom>
        </p:spPr>
      </p:pic>
      <p:sp>
        <p:nvSpPr>
          <p:cNvPr id="12" name="TextBox 11">
            <a:extLst>
              <a:ext uri="{FF2B5EF4-FFF2-40B4-BE49-F238E27FC236}">
                <a16:creationId xmlns:a16="http://schemas.microsoft.com/office/drawing/2014/main" id="{C29CE24B-2F04-FBE1-35DF-B9E74608E53D}"/>
              </a:ext>
            </a:extLst>
          </p:cNvPr>
          <p:cNvSpPr txBox="1"/>
          <p:nvPr/>
        </p:nvSpPr>
        <p:spPr>
          <a:xfrm>
            <a:off x="7601437" y="3404659"/>
            <a:ext cx="722447" cy="381856"/>
          </a:xfrm>
          <a:prstGeom prst="rect">
            <a:avLst/>
          </a:prstGeom>
          <a:solidFill>
            <a:schemeClr val="accent2">
              <a:lumMod val="60000"/>
              <a:lumOff val="40000"/>
            </a:schemeClr>
          </a:solidFill>
        </p:spPr>
        <p:txBody>
          <a:bodyPr wrap="square" rtlCol="0">
            <a:spAutoFit/>
          </a:bodyPr>
          <a:lstStyle/>
          <a:p>
            <a:r>
              <a:rPr lang="en-US" dirty="0"/>
              <a:t>hash</a:t>
            </a:r>
          </a:p>
        </p:txBody>
      </p:sp>
      <p:cxnSp>
        <p:nvCxnSpPr>
          <p:cNvPr id="13" name="Straight Arrow Connector 12">
            <a:extLst>
              <a:ext uri="{FF2B5EF4-FFF2-40B4-BE49-F238E27FC236}">
                <a16:creationId xmlns:a16="http://schemas.microsoft.com/office/drawing/2014/main" id="{38F7B7E8-1EC3-66CB-4C14-B324AFCE64D5}"/>
              </a:ext>
            </a:extLst>
          </p:cNvPr>
          <p:cNvCxnSpPr>
            <a:cxnSpLocks/>
          </p:cNvCxnSpPr>
          <p:nvPr/>
        </p:nvCxnSpPr>
        <p:spPr>
          <a:xfrm>
            <a:off x="10087999" y="4831342"/>
            <a:ext cx="6516" cy="3754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9202AF2-5B6F-56B3-5E4D-643D1DEAE9DC}"/>
              </a:ext>
            </a:extLst>
          </p:cNvPr>
          <p:cNvCxnSpPr>
            <a:cxnSpLocks/>
          </p:cNvCxnSpPr>
          <p:nvPr/>
        </p:nvCxnSpPr>
        <p:spPr>
          <a:xfrm>
            <a:off x="9557963" y="3992348"/>
            <a:ext cx="9892" cy="3299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48C57EE-EFA4-63E2-B4D0-5B16C9294435}"/>
              </a:ext>
            </a:extLst>
          </p:cNvPr>
          <p:cNvSpPr txBox="1"/>
          <p:nvPr/>
        </p:nvSpPr>
        <p:spPr>
          <a:xfrm>
            <a:off x="7461583" y="4111406"/>
            <a:ext cx="2534780" cy="400110"/>
          </a:xfrm>
          <a:prstGeom prst="rect">
            <a:avLst/>
          </a:prstGeom>
          <a:noFill/>
        </p:spPr>
        <p:txBody>
          <a:bodyPr wrap="square" rtlCol="0">
            <a:spAutoFit/>
          </a:bodyPr>
          <a:lstStyle/>
          <a:p>
            <a:r>
              <a:rPr lang="en-US" sz="2000" b="1" dirty="0">
                <a:solidFill>
                  <a:srgbClr val="FF0000"/>
                </a:solidFill>
              </a:rPr>
              <a:t>Do the hashes Match?</a:t>
            </a:r>
          </a:p>
        </p:txBody>
      </p:sp>
      <p:sp>
        <p:nvSpPr>
          <p:cNvPr id="16" name="TextBox 15">
            <a:extLst>
              <a:ext uri="{FF2B5EF4-FFF2-40B4-BE49-F238E27FC236}">
                <a16:creationId xmlns:a16="http://schemas.microsoft.com/office/drawing/2014/main" id="{130873B5-100E-A068-9C01-1552EBDB378D}"/>
              </a:ext>
            </a:extLst>
          </p:cNvPr>
          <p:cNvSpPr txBox="1"/>
          <p:nvPr/>
        </p:nvSpPr>
        <p:spPr>
          <a:xfrm>
            <a:off x="8917875" y="3411714"/>
            <a:ext cx="722447" cy="381856"/>
          </a:xfrm>
          <a:prstGeom prst="rect">
            <a:avLst/>
          </a:prstGeom>
          <a:solidFill>
            <a:schemeClr val="accent2">
              <a:lumMod val="60000"/>
              <a:lumOff val="40000"/>
            </a:schemeClr>
          </a:solidFill>
        </p:spPr>
        <p:txBody>
          <a:bodyPr wrap="square" rtlCol="0">
            <a:spAutoFit/>
          </a:bodyPr>
          <a:lstStyle/>
          <a:p>
            <a:r>
              <a:rPr lang="en-US" dirty="0"/>
              <a:t>hash</a:t>
            </a:r>
          </a:p>
        </p:txBody>
      </p:sp>
      <p:sp>
        <p:nvSpPr>
          <p:cNvPr id="23" name="TextBox 22">
            <a:extLst>
              <a:ext uri="{FF2B5EF4-FFF2-40B4-BE49-F238E27FC236}">
                <a16:creationId xmlns:a16="http://schemas.microsoft.com/office/drawing/2014/main" id="{C84E72EB-CA23-0429-D312-76C163FD3FB2}"/>
              </a:ext>
            </a:extLst>
          </p:cNvPr>
          <p:cNvSpPr txBox="1"/>
          <p:nvPr/>
        </p:nvSpPr>
        <p:spPr>
          <a:xfrm>
            <a:off x="5862222" y="1350406"/>
            <a:ext cx="5817234" cy="861774"/>
          </a:xfrm>
          <a:prstGeom prst="rect">
            <a:avLst/>
          </a:prstGeom>
          <a:solidFill>
            <a:schemeClr val="bg1"/>
          </a:solidFill>
        </p:spPr>
        <p:txBody>
          <a:bodyPr wrap="none" rtlCol="0">
            <a:spAutoFit/>
          </a:bodyPr>
          <a:lstStyle/>
          <a:p>
            <a:r>
              <a:rPr lang="en-US" sz="3200" b="1" dirty="0">
                <a:solidFill>
                  <a:schemeClr val="accent6">
                    <a:lumMod val="50000"/>
                  </a:schemeClr>
                </a:solidFill>
              </a:rPr>
              <a:t>Proof of Origin and No Alteration</a:t>
            </a:r>
          </a:p>
          <a:p>
            <a:endParaRPr lang="en-US" dirty="0"/>
          </a:p>
        </p:txBody>
      </p:sp>
      <p:sp>
        <p:nvSpPr>
          <p:cNvPr id="24" name="TextBox 23">
            <a:extLst>
              <a:ext uri="{FF2B5EF4-FFF2-40B4-BE49-F238E27FC236}">
                <a16:creationId xmlns:a16="http://schemas.microsoft.com/office/drawing/2014/main" id="{C40766DD-FB4D-A347-DC5F-59CE1E0495B0}"/>
              </a:ext>
            </a:extLst>
          </p:cNvPr>
          <p:cNvSpPr txBox="1"/>
          <p:nvPr/>
        </p:nvSpPr>
        <p:spPr>
          <a:xfrm>
            <a:off x="5243511" y="5871422"/>
            <a:ext cx="6854360" cy="830997"/>
          </a:xfrm>
          <a:prstGeom prst="rect">
            <a:avLst/>
          </a:prstGeom>
          <a:solidFill>
            <a:schemeClr val="bg1"/>
          </a:solidFill>
        </p:spPr>
        <p:txBody>
          <a:bodyPr wrap="square" rtlCol="0">
            <a:spAutoFit/>
          </a:bodyPr>
          <a:lstStyle/>
          <a:p>
            <a:r>
              <a:rPr lang="en-US" sz="1600" b="1" dirty="0">
                <a:solidFill>
                  <a:schemeClr val="accent6">
                    <a:lumMod val="75000"/>
                  </a:schemeClr>
                </a:solidFill>
              </a:rPr>
              <a:t>Note: The hash need not be encrypted, but doing so adds the value of verifying that Alice sent it. It also assures the has was not maliciously altered to match a possible man-in-the-middle attack.</a:t>
            </a:r>
          </a:p>
        </p:txBody>
      </p:sp>
      <p:pic>
        <p:nvPicPr>
          <p:cNvPr id="3" name="Picture 2">
            <a:extLst>
              <a:ext uri="{FF2B5EF4-FFF2-40B4-BE49-F238E27FC236}">
                <a16:creationId xmlns:a16="http://schemas.microsoft.com/office/drawing/2014/main" id="{8AF59F49-4FA1-BF26-CB21-4F9DB986632F}"/>
              </a:ext>
            </a:extLst>
          </p:cNvPr>
          <p:cNvPicPr>
            <a:picLocks noChangeAspect="1"/>
          </p:cNvPicPr>
          <p:nvPr/>
        </p:nvPicPr>
        <p:blipFill>
          <a:blip r:embed="rId4"/>
          <a:stretch>
            <a:fillRect/>
          </a:stretch>
        </p:blipFill>
        <p:spPr>
          <a:xfrm>
            <a:off x="5893224" y="2124525"/>
            <a:ext cx="1286212" cy="1111388"/>
          </a:xfrm>
          <a:prstGeom prst="rect">
            <a:avLst/>
          </a:prstGeom>
        </p:spPr>
      </p:pic>
      <p:pic>
        <p:nvPicPr>
          <p:cNvPr id="4" name="Picture 3">
            <a:extLst>
              <a:ext uri="{FF2B5EF4-FFF2-40B4-BE49-F238E27FC236}">
                <a16:creationId xmlns:a16="http://schemas.microsoft.com/office/drawing/2014/main" id="{A7C4379F-9DE7-D816-71C1-6496D976917B}"/>
              </a:ext>
            </a:extLst>
          </p:cNvPr>
          <p:cNvPicPr>
            <a:picLocks noChangeAspect="1"/>
          </p:cNvPicPr>
          <p:nvPr/>
        </p:nvPicPr>
        <p:blipFill>
          <a:blip r:embed="rId5"/>
          <a:stretch>
            <a:fillRect/>
          </a:stretch>
        </p:blipFill>
        <p:spPr>
          <a:xfrm>
            <a:off x="10190378" y="2126010"/>
            <a:ext cx="1163422" cy="1073928"/>
          </a:xfrm>
          <a:prstGeom prst="rect">
            <a:avLst/>
          </a:prstGeom>
        </p:spPr>
      </p:pic>
      <p:pic>
        <p:nvPicPr>
          <p:cNvPr id="8" name="Picture 7">
            <a:extLst>
              <a:ext uri="{FF2B5EF4-FFF2-40B4-BE49-F238E27FC236}">
                <a16:creationId xmlns:a16="http://schemas.microsoft.com/office/drawing/2014/main" id="{AADF8E8A-BB24-F459-AA30-F24CD103704A}"/>
              </a:ext>
            </a:extLst>
          </p:cNvPr>
          <p:cNvPicPr>
            <a:picLocks noChangeAspect="1"/>
          </p:cNvPicPr>
          <p:nvPr/>
        </p:nvPicPr>
        <p:blipFill>
          <a:blip r:embed="rId6"/>
          <a:stretch>
            <a:fillRect/>
          </a:stretch>
        </p:blipFill>
        <p:spPr>
          <a:xfrm>
            <a:off x="10006256" y="48970"/>
            <a:ext cx="1857634" cy="1419423"/>
          </a:xfrm>
          <a:prstGeom prst="rect">
            <a:avLst/>
          </a:prstGeom>
        </p:spPr>
      </p:pic>
      <p:sp>
        <p:nvSpPr>
          <p:cNvPr id="10" name="TextBox 9">
            <a:extLst>
              <a:ext uri="{FF2B5EF4-FFF2-40B4-BE49-F238E27FC236}">
                <a16:creationId xmlns:a16="http://schemas.microsoft.com/office/drawing/2014/main" id="{2FFD9237-9F76-C819-5255-03E03A0D31E8}"/>
              </a:ext>
            </a:extLst>
          </p:cNvPr>
          <p:cNvSpPr txBox="1"/>
          <p:nvPr/>
        </p:nvSpPr>
        <p:spPr>
          <a:xfrm>
            <a:off x="6681355" y="5368633"/>
            <a:ext cx="301686" cy="369332"/>
          </a:xfrm>
          <a:prstGeom prst="rect">
            <a:avLst/>
          </a:prstGeom>
          <a:noFill/>
        </p:spPr>
        <p:txBody>
          <a:bodyPr wrap="none" rtlCol="0">
            <a:spAutoFit/>
          </a:bodyPr>
          <a:lstStyle/>
          <a:p>
            <a:r>
              <a:rPr lang="en-US" dirty="0"/>
              <a:t>3</a:t>
            </a:r>
          </a:p>
        </p:txBody>
      </p:sp>
      <p:sp>
        <p:nvSpPr>
          <p:cNvPr id="17" name="TextBox 16">
            <a:extLst>
              <a:ext uri="{FF2B5EF4-FFF2-40B4-BE49-F238E27FC236}">
                <a16:creationId xmlns:a16="http://schemas.microsoft.com/office/drawing/2014/main" id="{6E138C7C-4611-A3FD-69A1-1AC280FD738F}"/>
              </a:ext>
            </a:extLst>
          </p:cNvPr>
          <p:cNvSpPr txBox="1"/>
          <p:nvPr/>
        </p:nvSpPr>
        <p:spPr>
          <a:xfrm>
            <a:off x="10065333" y="5368633"/>
            <a:ext cx="301686" cy="369332"/>
          </a:xfrm>
          <a:prstGeom prst="rect">
            <a:avLst/>
          </a:prstGeom>
          <a:noFill/>
        </p:spPr>
        <p:txBody>
          <a:bodyPr wrap="none" rtlCol="0">
            <a:spAutoFit/>
          </a:bodyPr>
          <a:lstStyle/>
          <a:p>
            <a:r>
              <a:rPr lang="en-US" dirty="0"/>
              <a:t>7</a:t>
            </a:r>
          </a:p>
        </p:txBody>
      </p:sp>
      <p:sp>
        <p:nvSpPr>
          <p:cNvPr id="11" name="TextBox 10">
            <a:extLst>
              <a:ext uri="{FF2B5EF4-FFF2-40B4-BE49-F238E27FC236}">
                <a16:creationId xmlns:a16="http://schemas.microsoft.com/office/drawing/2014/main" id="{FD2FB9B8-B5C7-7D72-2BF5-98E5F7FE8C58}"/>
              </a:ext>
            </a:extLst>
          </p:cNvPr>
          <p:cNvSpPr txBox="1"/>
          <p:nvPr/>
        </p:nvSpPr>
        <p:spPr>
          <a:xfrm>
            <a:off x="7461583" y="1883711"/>
            <a:ext cx="2632932" cy="477320"/>
          </a:xfrm>
          <a:prstGeom prst="rect">
            <a:avLst/>
          </a:prstGeom>
          <a:noFill/>
        </p:spPr>
        <p:txBody>
          <a:bodyPr wrap="square" rtlCol="0">
            <a:spAutoFit/>
          </a:bodyPr>
          <a:lstStyle/>
          <a:p>
            <a:r>
              <a:rPr lang="en-US" sz="2400" b="1" dirty="0">
                <a:solidFill>
                  <a:schemeClr val="accent6">
                    <a:lumMod val="75000"/>
                  </a:schemeClr>
                </a:solidFill>
              </a:rPr>
              <a:t>Digital Signature</a:t>
            </a:r>
          </a:p>
        </p:txBody>
      </p:sp>
      <p:pic>
        <p:nvPicPr>
          <p:cNvPr id="18" name="Picture 17">
            <a:extLst>
              <a:ext uri="{FF2B5EF4-FFF2-40B4-BE49-F238E27FC236}">
                <a16:creationId xmlns:a16="http://schemas.microsoft.com/office/drawing/2014/main" id="{E3D907BD-83B1-A8C5-DC3F-30AEECB74FD4}"/>
              </a:ext>
            </a:extLst>
          </p:cNvPr>
          <p:cNvPicPr>
            <a:picLocks noChangeAspect="1"/>
          </p:cNvPicPr>
          <p:nvPr/>
        </p:nvPicPr>
        <p:blipFill>
          <a:blip r:embed="rId7"/>
          <a:stretch>
            <a:fillRect/>
          </a:stretch>
        </p:blipFill>
        <p:spPr>
          <a:xfrm flipH="1">
            <a:off x="8328328" y="4597579"/>
            <a:ext cx="564544" cy="585958"/>
          </a:xfrm>
          <a:prstGeom prst="rect">
            <a:avLst/>
          </a:prstGeom>
        </p:spPr>
      </p:pic>
      <p:sp>
        <p:nvSpPr>
          <p:cNvPr id="7" name="TextBox 6">
            <a:extLst>
              <a:ext uri="{FF2B5EF4-FFF2-40B4-BE49-F238E27FC236}">
                <a16:creationId xmlns:a16="http://schemas.microsoft.com/office/drawing/2014/main" id="{05E58FE4-15C5-158C-51D2-CDEEF4A4424D}"/>
              </a:ext>
            </a:extLst>
          </p:cNvPr>
          <p:cNvSpPr txBox="1"/>
          <p:nvPr/>
        </p:nvSpPr>
        <p:spPr>
          <a:xfrm>
            <a:off x="8667654" y="4542788"/>
            <a:ext cx="1222887" cy="646331"/>
          </a:xfrm>
          <a:prstGeom prst="rect">
            <a:avLst/>
          </a:prstGeom>
          <a:noFill/>
        </p:spPr>
        <p:txBody>
          <a:bodyPr wrap="square" rtlCol="0">
            <a:spAutoFit/>
          </a:bodyPr>
          <a:lstStyle/>
          <a:p>
            <a:pPr algn="ctr"/>
            <a:r>
              <a:rPr lang="en-US" sz="1200" dirty="0"/>
              <a:t>Bad Actor</a:t>
            </a:r>
          </a:p>
          <a:p>
            <a:pPr algn="ctr"/>
            <a:r>
              <a:rPr lang="en-US" sz="1200" dirty="0"/>
              <a:t>Man in the Middle</a:t>
            </a:r>
          </a:p>
        </p:txBody>
      </p:sp>
      <p:cxnSp>
        <p:nvCxnSpPr>
          <p:cNvPr id="19" name="Straight Arrow Connector 18">
            <a:extLst>
              <a:ext uri="{FF2B5EF4-FFF2-40B4-BE49-F238E27FC236}">
                <a16:creationId xmlns:a16="http://schemas.microsoft.com/office/drawing/2014/main" id="{031AB56F-9351-290D-0A18-34BC1AB5A40F}"/>
              </a:ext>
            </a:extLst>
          </p:cNvPr>
          <p:cNvCxnSpPr/>
          <p:nvPr/>
        </p:nvCxnSpPr>
        <p:spPr>
          <a:xfrm>
            <a:off x="8492615" y="3752586"/>
            <a:ext cx="0" cy="790202"/>
          </a:xfrm>
          <a:prstGeom prst="straightConnector1">
            <a:avLst/>
          </a:prstGeom>
          <a:ln w="34925">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6715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36F8D-875F-3F47-B728-5421B8E22BD0}"/>
              </a:ext>
            </a:extLst>
          </p:cNvPr>
          <p:cNvSpPr>
            <a:spLocks noGrp="1"/>
          </p:cNvSpPr>
          <p:nvPr>
            <p:ph type="title"/>
          </p:nvPr>
        </p:nvSpPr>
        <p:spPr/>
        <p:txBody>
          <a:bodyPr/>
          <a:lstStyle/>
          <a:p>
            <a:r>
              <a:rPr lang="en-US" dirty="0"/>
              <a:t>Asymmetric Key Use in 20 Words or Less</a:t>
            </a:r>
          </a:p>
        </p:txBody>
      </p:sp>
      <p:pic>
        <p:nvPicPr>
          <p:cNvPr id="7" name="Content Placeholder 6">
            <a:extLst>
              <a:ext uri="{FF2B5EF4-FFF2-40B4-BE49-F238E27FC236}">
                <a16:creationId xmlns:a16="http://schemas.microsoft.com/office/drawing/2014/main" id="{F93EA83E-6F67-E569-9895-E4BAC481E377}"/>
              </a:ext>
            </a:extLst>
          </p:cNvPr>
          <p:cNvPicPr>
            <a:picLocks noGrp="1" noChangeAspect="1"/>
          </p:cNvPicPr>
          <p:nvPr>
            <p:ph idx="1"/>
          </p:nvPr>
        </p:nvPicPr>
        <p:blipFill>
          <a:blip r:embed="rId2"/>
          <a:stretch>
            <a:fillRect/>
          </a:stretch>
        </p:blipFill>
        <p:spPr>
          <a:xfrm>
            <a:off x="-1" y="1720415"/>
            <a:ext cx="5780116" cy="3855693"/>
          </a:xfrm>
        </p:spPr>
      </p:pic>
      <p:sp>
        <p:nvSpPr>
          <p:cNvPr id="5" name="Slide Number Placeholder 4">
            <a:extLst>
              <a:ext uri="{FF2B5EF4-FFF2-40B4-BE49-F238E27FC236}">
                <a16:creationId xmlns:a16="http://schemas.microsoft.com/office/drawing/2014/main" id="{EB29ED49-1558-D3A7-64FD-353BFD278557}"/>
              </a:ext>
            </a:extLst>
          </p:cNvPr>
          <p:cNvSpPr>
            <a:spLocks noGrp="1"/>
          </p:cNvSpPr>
          <p:nvPr>
            <p:ph type="sldNum" sz="quarter" idx="12"/>
          </p:nvPr>
        </p:nvSpPr>
        <p:spPr/>
        <p:txBody>
          <a:bodyPr/>
          <a:lstStyle/>
          <a:p>
            <a:fld id="{5FFDD2BF-6384-4BB0-BEF5-DC9A503DD9E4}" type="slidenum">
              <a:rPr lang="en-US" smtClean="0"/>
              <a:t>30</a:t>
            </a:fld>
            <a:endParaRPr lang="en-US"/>
          </a:p>
        </p:txBody>
      </p:sp>
      <p:pic>
        <p:nvPicPr>
          <p:cNvPr id="9" name="Picture 8">
            <a:extLst>
              <a:ext uri="{FF2B5EF4-FFF2-40B4-BE49-F238E27FC236}">
                <a16:creationId xmlns:a16="http://schemas.microsoft.com/office/drawing/2014/main" id="{A9A96078-E443-30A5-2D25-E57BBC3277BD}"/>
              </a:ext>
            </a:extLst>
          </p:cNvPr>
          <p:cNvPicPr>
            <a:picLocks noChangeAspect="1"/>
          </p:cNvPicPr>
          <p:nvPr/>
        </p:nvPicPr>
        <p:blipFill>
          <a:blip r:embed="rId3"/>
          <a:stretch>
            <a:fillRect/>
          </a:stretch>
        </p:blipFill>
        <p:spPr>
          <a:xfrm>
            <a:off x="6085150" y="1697103"/>
            <a:ext cx="6021413" cy="3855692"/>
          </a:xfrm>
          <a:prstGeom prst="rect">
            <a:avLst/>
          </a:prstGeom>
        </p:spPr>
      </p:pic>
      <p:sp>
        <p:nvSpPr>
          <p:cNvPr id="10" name="TextBox 9">
            <a:extLst>
              <a:ext uri="{FF2B5EF4-FFF2-40B4-BE49-F238E27FC236}">
                <a16:creationId xmlns:a16="http://schemas.microsoft.com/office/drawing/2014/main" id="{9E4F27B8-5500-9323-12D7-9E33C5A75FB7}"/>
              </a:ext>
            </a:extLst>
          </p:cNvPr>
          <p:cNvSpPr txBox="1"/>
          <p:nvPr/>
        </p:nvSpPr>
        <p:spPr>
          <a:xfrm>
            <a:off x="2351314" y="2148114"/>
            <a:ext cx="1561774" cy="461665"/>
          </a:xfrm>
          <a:prstGeom prst="rect">
            <a:avLst/>
          </a:prstGeom>
          <a:noFill/>
        </p:spPr>
        <p:txBody>
          <a:bodyPr wrap="none" rtlCol="0">
            <a:spAutoFit/>
          </a:bodyPr>
          <a:lstStyle/>
          <a:p>
            <a:r>
              <a:rPr lang="en-US" sz="2400" b="1" dirty="0">
                <a:solidFill>
                  <a:schemeClr val="accent6">
                    <a:lumMod val="75000"/>
                  </a:schemeClr>
                </a:solidFill>
              </a:rPr>
              <a:t>Encryption</a:t>
            </a:r>
          </a:p>
        </p:txBody>
      </p:sp>
      <p:sp>
        <p:nvSpPr>
          <p:cNvPr id="11" name="TextBox 10">
            <a:extLst>
              <a:ext uri="{FF2B5EF4-FFF2-40B4-BE49-F238E27FC236}">
                <a16:creationId xmlns:a16="http://schemas.microsoft.com/office/drawing/2014/main" id="{30DE9EA8-D6B8-9B2A-DA86-731B5BACD647}"/>
              </a:ext>
            </a:extLst>
          </p:cNvPr>
          <p:cNvSpPr txBox="1"/>
          <p:nvPr/>
        </p:nvSpPr>
        <p:spPr>
          <a:xfrm>
            <a:off x="9339486" y="2073884"/>
            <a:ext cx="2291268" cy="461665"/>
          </a:xfrm>
          <a:prstGeom prst="rect">
            <a:avLst/>
          </a:prstGeom>
          <a:noFill/>
        </p:spPr>
        <p:txBody>
          <a:bodyPr wrap="none" rtlCol="0">
            <a:spAutoFit/>
          </a:bodyPr>
          <a:lstStyle/>
          <a:p>
            <a:r>
              <a:rPr lang="en-US" sz="2400" b="1" dirty="0">
                <a:solidFill>
                  <a:schemeClr val="accent6">
                    <a:lumMod val="75000"/>
                  </a:schemeClr>
                </a:solidFill>
              </a:rPr>
              <a:t>Digital Signature</a:t>
            </a:r>
          </a:p>
        </p:txBody>
      </p:sp>
      <p:sp>
        <p:nvSpPr>
          <p:cNvPr id="3" name="TextBox 2">
            <a:extLst>
              <a:ext uri="{FF2B5EF4-FFF2-40B4-BE49-F238E27FC236}">
                <a16:creationId xmlns:a16="http://schemas.microsoft.com/office/drawing/2014/main" id="{0CC4769D-F422-A3A5-2C89-D81469EBA0E5}"/>
              </a:ext>
            </a:extLst>
          </p:cNvPr>
          <p:cNvSpPr txBox="1"/>
          <p:nvPr/>
        </p:nvSpPr>
        <p:spPr>
          <a:xfrm>
            <a:off x="5780115" y="5681582"/>
            <a:ext cx="6719442" cy="1015663"/>
          </a:xfrm>
          <a:prstGeom prst="rect">
            <a:avLst/>
          </a:prstGeom>
          <a:noFill/>
        </p:spPr>
        <p:txBody>
          <a:bodyPr wrap="square" rtlCol="0">
            <a:spAutoFit/>
          </a:bodyPr>
          <a:lstStyle/>
          <a:p>
            <a:r>
              <a:rPr lang="en-US" sz="1500" b="1" dirty="0">
                <a:solidFill>
                  <a:schemeClr val="accent6">
                    <a:lumMod val="75000"/>
                  </a:schemeClr>
                </a:solidFill>
              </a:rPr>
              <a:t>Why does Alice encrypt her </a:t>
            </a:r>
            <a:r>
              <a:rPr lang="en-US" sz="1500" b="1" u="sng" dirty="0">
                <a:solidFill>
                  <a:schemeClr val="accent6">
                    <a:lumMod val="75000"/>
                  </a:schemeClr>
                </a:solidFill>
              </a:rPr>
              <a:t>Hash</a:t>
            </a:r>
            <a:r>
              <a:rPr lang="en-US" sz="1500" b="1" dirty="0">
                <a:solidFill>
                  <a:schemeClr val="accent6">
                    <a:lumMod val="75000"/>
                  </a:schemeClr>
                </a:solidFill>
              </a:rPr>
              <a:t> instead of her </a:t>
            </a:r>
            <a:r>
              <a:rPr lang="en-US" sz="1500" b="1" u="sng" dirty="0">
                <a:solidFill>
                  <a:schemeClr val="accent6">
                    <a:lumMod val="75000"/>
                  </a:schemeClr>
                </a:solidFill>
              </a:rPr>
              <a:t>Message</a:t>
            </a:r>
            <a:r>
              <a:rPr lang="en-US" sz="1500" b="1" dirty="0">
                <a:solidFill>
                  <a:schemeClr val="accent6">
                    <a:lumMod val="75000"/>
                  </a:schemeClr>
                </a:solidFill>
              </a:rPr>
              <a:t> with her private key? </a:t>
            </a:r>
          </a:p>
          <a:p>
            <a:r>
              <a:rPr lang="en-US" sz="1500" b="1" dirty="0">
                <a:solidFill>
                  <a:schemeClr val="accent6">
                    <a:lumMod val="75000"/>
                  </a:schemeClr>
                </a:solidFill>
              </a:rPr>
              <a:t>Could she encrypt her message (with Bobs public key) and then hash the encrypted message and then encrypt that hash with her public key?</a:t>
            </a:r>
          </a:p>
          <a:p>
            <a:endParaRPr lang="en-US" sz="1500" b="1" dirty="0">
              <a:solidFill>
                <a:schemeClr val="accent6">
                  <a:lumMod val="75000"/>
                </a:schemeClr>
              </a:solidFill>
            </a:endParaRPr>
          </a:p>
        </p:txBody>
      </p:sp>
      <p:sp>
        <p:nvSpPr>
          <p:cNvPr id="12" name="TextBox 11">
            <a:extLst>
              <a:ext uri="{FF2B5EF4-FFF2-40B4-BE49-F238E27FC236}">
                <a16:creationId xmlns:a16="http://schemas.microsoft.com/office/drawing/2014/main" id="{A798C4A2-BD74-7EF3-A6FB-70277BE1B578}"/>
              </a:ext>
            </a:extLst>
          </p:cNvPr>
          <p:cNvSpPr txBox="1"/>
          <p:nvPr/>
        </p:nvSpPr>
        <p:spPr>
          <a:xfrm>
            <a:off x="8412457" y="3507823"/>
            <a:ext cx="628698" cy="369332"/>
          </a:xfrm>
          <a:prstGeom prst="rect">
            <a:avLst/>
          </a:prstGeom>
          <a:solidFill>
            <a:schemeClr val="accent2">
              <a:lumMod val="60000"/>
              <a:lumOff val="40000"/>
            </a:schemeClr>
          </a:solidFill>
        </p:spPr>
        <p:txBody>
          <a:bodyPr wrap="none" rtlCol="0">
            <a:spAutoFit/>
          </a:bodyPr>
          <a:lstStyle/>
          <a:p>
            <a:r>
              <a:rPr lang="en-US" dirty="0"/>
              <a:t>hash</a:t>
            </a:r>
          </a:p>
        </p:txBody>
      </p:sp>
      <p:cxnSp>
        <p:nvCxnSpPr>
          <p:cNvPr id="15" name="Straight Arrow Connector 14">
            <a:extLst>
              <a:ext uri="{FF2B5EF4-FFF2-40B4-BE49-F238E27FC236}">
                <a16:creationId xmlns:a16="http://schemas.microsoft.com/office/drawing/2014/main" id="{8C9CFE5D-C41D-5533-241C-E145280AB15C}"/>
              </a:ext>
            </a:extLst>
          </p:cNvPr>
          <p:cNvCxnSpPr>
            <a:cxnSpLocks/>
          </p:cNvCxnSpPr>
          <p:nvPr/>
        </p:nvCxnSpPr>
        <p:spPr>
          <a:xfrm flipV="1">
            <a:off x="7143016" y="3719744"/>
            <a:ext cx="352411" cy="87990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B642BC9-C4CC-62C4-171B-5ABDFD071370}"/>
              </a:ext>
            </a:extLst>
          </p:cNvPr>
          <p:cNvSpPr txBox="1"/>
          <p:nvPr/>
        </p:nvSpPr>
        <p:spPr>
          <a:xfrm>
            <a:off x="8361109" y="4225545"/>
            <a:ext cx="1956754" cy="523220"/>
          </a:xfrm>
          <a:prstGeom prst="rect">
            <a:avLst/>
          </a:prstGeom>
          <a:noFill/>
        </p:spPr>
        <p:txBody>
          <a:bodyPr wrap="none" rtlCol="0">
            <a:spAutoFit/>
          </a:bodyPr>
          <a:lstStyle/>
          <a:p>
            <a:r>
              <a:rPr lang="en-US" sz="1400" dirty="0"/>
              <a:t>Do the hashes Match?</a:t>
            </a:r>
          </a:p>
          <a:p>
            <a:r>
              <a:rPr lang="en-US" sz="1400" dirty="0"/>
              <a:t>If yes, integrity is true.</a:t>
            </a:r>
          </a:p>
        </p:txBody>
      </p:sp>
      <p:sp>
        <p:nvSpPr>
          <p:cNvPr id="20" name="TextBox 19">
            <a:extLst>
              <a:ext uri="{FF2B5EF4-FFF2-40B4-BE49-F238E27FC236}">
                <a16:creationId xmlns:a16="http://schemas.microsoft.com/office/drawing/2014/main" id="{FA010EE9-C5C0-B5C7-B29F-712DA345C998}"/>
              </a:ext>
            </a:extLst>
          </p:cNvPr>
          <p:cNvSpPr txBox="1"/>
          <p:nvPr/>
        </p:nvSpPr>
        <p:spPr>
          <a:xfrm>
            <a:off x="9554084" y="3487984"/>
            <a:ext cx="628698" cy="369332"/>
          </a:xfrm>
          <a:prstGeom prst="rect">
            <a:avLst/>
          </a:prstGeom>
          <a:solidFill>
            <a:schemeClr val="accent2">
              <a:lumMod val="60000"/>
              <a:lumOff val="40000"/>
            </a:schemeClr>
          </a:solidFill>
        </p:spPr>
        <p:txBody>
          <a:bodyPr wrap="none" rtlCol="0">
            <a:spAutoFit/>
          </a:bodyPr>
          <a:lstStyle/>
          <a:p>
            <a:r>
              <a:rPr lang="en-US" dirty="0"/>
              <a:t>hash</a:t>
            </a:r>
          </a:p>
        </p:txBody>
      </p:sp>
      <p:sp>
        <p:nvSpPr>
          <p:cNvPr id="6" name="TextBox 5">
            <a:extLst>
              <a:ext uri="{FF2B5EF4-FFF2-40B4-BE49-F238E27FC236}">
                <a16:creationId xmlns:a16="http://schemas.microsoft.com/office/drawing/2014/main" id="{071CB50E-F16E-257E-135D-F73C4C8D3C8D}"/>
              </a:ext>
            </a:extLst>
          </p:cNvPr>
          <p:cNvSpPr txBox="1"/>
          <p:nvPr/>
        </p:nvSpPr>
        <p:spPr>
          <a:xfrm>
            <a:off x="2288201" y="5645168"/>
            <a:ext cx="2533707" cy="369332"/>
          </a:xfrm>
          <a:prstGeom prst="rect">
            <a:avLst/>
          </a:prstGeom>
          <a:noFill/>
        </p:spPr>
        <p:txBody>
          <a:bodyPr wrap="none" rtlCol="0">
            <a:spAutoFit/>
          </a:bodyPr>
          <a:lstStyle/>
          <a:p>
            <a:r>
              <a:rPr lang="en-US" dirty="0"/>
              <a:t>Let’s look a C, I, and A</a:t>
            </a:r>
          </a:p>
        </p:txBody>
      </p:sp>
      <p:sp>
        <p:nvSpPr>
          <p:cNvPr id="8" name="TextBox 7">
            <a:extLst>
              <a:ext uri="{FF2B5EF4-FFF2-40B4-BE49-F238E27FC236}">
                <a16:creationId xmlns:a16="http://schemas.microsoft.com/office/drawing/2014/main" id="{9E1F2DC1-0894-39A5-CDF6-4CAA192785CF}"/>
              </a:ext>
            </a:extLst>
          </p:cNvPr>
          <p:cNvSpPr txBox="1"/>
          <p:nvPr/>
        </p:nvSpPr>
        <p:spPr>
          <a:xfrm>
            <a:off x="7804150" y="2799961"/>
            <a:ext cx="1237005" cy="553998"/>
          </a:xfrm>
          <a:prstGeom prst="rect">
            <a:avLst/>
          </a:prstGeom>
          <a:noFill/>
        </p:spPr>
        <p:txBody>
          <a:bodyPr wrap="square" rtlCol="0">
            <a:spAutoFit/>
          </a:bodyPr>
          <a:lstStyle/>
          <a:p>
            <a:r>
              <a:rPr lang="en-US" sz="1000" dirty="0"/>
              <a:t>Create, encrypt, and send the hash of the message</a:t>
            </a:r>
          </a:p>
        </p:txBody>
      </p:sp>
      <p:sp>
        <p:nvSpPr>
          <p:cNvPr id="13" name="TextBox 12">
            <a:extLst>
              <a:ext uri="{FF2B5EF4-FFF2-40B4-BE49-F238E27FC236}">
                <a16:creationId xmlns:a16="http://schemas.microsoft.com/office/drawing/2014/main" id="{E6CADEC4-2818-2A10-C7F1-8E72C52100F1}"/>
              </a:ext>
            </a:extLst>
          </p:cNvPr>
          <p:cNvSpPr txBox="1"/>
          <p:nvPr/>
        </p:nvSpPr>
        <p:spPr>
          <a:xfrm>
            <a:off x="9388965" y="2816018"/>
            <a:ext cx="1373862" cy="553998"/>
          </a:xfrm>
          <a:prstGeom prst="rect">
            <a:avLst/>
          </a:prstGeom>
          <a:noFill/>
        </p:spPr>
        <p:txBody>
          <a:bodyPr wrap="square" rtlCol="0">
            <a:spAutoFit/>
          </a:bodyPr>
          <a:lstStyle/>
          <a:p>
            <a:r>
              <a:rPr lang="en-US" sz="1000" dirty="0"/>
              <a:t>Decrypt the hash</a:t>
            </a:r>
          </a:p>
          <a:p>
            <a:r>
              <a:rPr lang="en-US" sz="1000" dirty="0"/>
              <a:t>Re-Create the hash of the message</a:t>
            </a:r>
          </a:p>
        </p:txBody>
      </p:sp>
      <p:sp>
        <p:nvSpPr>
          <p:cNvPr id="18" name="TextBox 17">
            <a:extLst>
              <a:ext uri="{FF2B5EF4-FFF2-40B4-BE49-F238E27FC236}">
                <a16:creationId xmlns:a16="http://schemas.microsoft.com/office/drawing/2014/main" id="{C5C3CBF0-6825-2E99-7518-368CCED36C7D}"/>
              </a:ext>
            </a:extLst>
          </p:cNvPr>
          <p:cNvSpPr txBox="1"/>
          <p:nvPr/>
        </p:nvSpPr>
        <p:spPr>
          <a:xfrm>
            <a:off x="6904869" y="2538363"/>
            <a:ext cx="1981568" cy="369332"/>
          </a:xfrm>
          <a:prstGeom prst="rect">
            <a:avLst/>
          </a:prstGeom>
          <a:noFill/>
        </p:spPr>
        <p:txBody>
          <a:bodyPr wrap="none" rtlCol="0">
            <a:spAutoFit/>
          </a:bodyPr>
          <a:lstStyle/>
          <a:p>
            <a:r>
              <a:rPr lang="en-US" dirty="0"/>
              <a:t>Send a message*</a:t>
            </a:r>
          </a:p>
        </p:txBody>
      </p:sp>
      <p:sp>
        <p:nvSpPr>
          <p:cNvPr id="23" name="Arrow: Right 22">
            <a:extLst>
              <a:ext uri="{FF2B5EF4-FFF2-40B4-BE49-F238E27FC236}">
                <a16:creationId xmlns:a16="http://schemas.microsoft.com/office/drawing/2014/main" id="{1E0044B3-D396-90A5-4833-AA24995D270E}"/>
              </a:ext>
            </a:extLst>
          </p:cNvPr>
          <p:cNvSpPr/>
          <p:nvPr/>
        </p:nvSpPr>
        <p:spPr>
          <a:xfrm>
            <a:off x="8863677" y="2509906"/>
            <a:ext cx="1104368" cy="365125"/>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ECCF0D48-5584-DA7A-12A3-0153F149F4E9}"/>
              </a:ext>
            </a:extLst>
          </p:cNvPr>
          <p:cNvSpPr txBox="1"/>
          <p:nvPr/>
        </p:nvSpPr>
        <p:spPr>
          <a:xfrm>
            <a:off x="6874968" y="5300465"/>
            <a:ext cx="4217758" cy="369332"/>
          </a:xfrm>
          <a:prstGeom prst="rect">
            <a:avLst/>
          </a:prstGeom>
          <a:noFill/>
        </p:spPr>
        <p:txBody>
          <a:bodyPr wrap="none" rtlCol="0">
            <a:spAutoFit/>
          </a:bodyPr>
          <a:lstStyle/>
          <a:p>
            <a:r>
              <a:rPr lang="en-US" dirty="0"/>
              <a:t>*Note: It can be the encrypted message</a:t>
            </a:r>
          </a:p>
        </p:txBody>
      </p:sp>
      <p:sp>
        <p:nvSpPr>
          <p:cNvPr id="25" name="TextBox 24">
            <a:extLst>
              <a:ext uri="{FF2B5EF4-FFF2-40B4-BE49-F238E27FC236}">
                <a16:creationId xmlns:a16="http://schemas.microsoft.com/office/drawing/2014/main" id="{BE8EB1FA-E005-3F14-5975-4F5749CE91D2}"/>
              </a:ext>
            </a:extLst>
          </p:cNvPr>
          <p:cNvSpPr txBox="1"/>
          <p:nvPr/>
        </p:nvSpPr>
        <p:spPr>
          <a:xfrm>
            <a:off x="8680450" y="4047498"/>
            <a:ext cx="184731" cy="369332"/>
          </a:xfrm>
          <a:prstGeom prst="rect">
            <a:avLst/>
          </a:prstGeom>
          <a:noFill/>
        </p:spPr>
        <p:txBody>
          <a:bodyPr wrap="none" rtlCol="0">
            <a:spAutoFit/>
          </a:bodyPr>
          <a:lstStyle/>
          <a:p>
            <a:endParaRPr lang="en-US" dirty="0"/>
          </a:p>
        </p:txBody>
      </p:sp>
      <p:sp>
        <p:nvSpPr>
          <p:cNvPr id="26" name="TextBox 25">
            <a:extLst>
              <a:ext uri="{FF2B5EF4-FFF2-40B4-BE49-F238E27FC236}">
                <a16:creationId xmlns:a16="http://schemas.microsoft.com/office/drawing/2014/main" id="{0CE9442B-74D3-D7D2-42D7-DE87A9CB259F}"/>
              </a:ext>
            </a:extLst>
          </p:cNvPr>
          <p:cNvSpPr txBox="1"/>
          <p:nvPr/>
        </p:nvSpPr>
        <p:spPr>
          <a:xfrm>
            <a:off x="10623972" y="2609390"/>
            <a:ext cx="1232089" cy="861774"/>
          </a:xfrm>
          <a:prstGeom prst="rect">
            <a:avLst/>
          </a:prstGeom>
          <a:noFill/>
        </p:spPr>
        <p:txBody>
          <a:bodyPr wrap="square" rtlCol="0">
            <a:spAutoFit/>
          </a:bodyPr>
          <a:lstStyle/>
          <a:p>
            <a:r>
              <a:rPr lang="en-US" sz="1000" dirty="0"/>
              <a:t>Was he able to decrypt the hash? If so, it could have only come from Alice</a:t>
            </a:r>
          </a:p>
        </p:txBody>
      </p:sp>
      <p:cxnSp>
        <p:nvCxnSpPr>
          <p:cNvPr id="16" name="Straight Arrow Connector 15">
            <a:extLst>
              <a:ext uri="{FF2B5EF4-FFF2-40B4-BE49-F238E27FC236}">
                <a16:creationId xmlns:a16="http://schemas.microsoft.com/office/drawing/2014/main" id="{244F9B31-C854-D1EC-5DAB-87AED02D7C76}"/>
              </a:ext>
            </a:extLst>
          </p:cNvPr>
          <p:cNvCxnSpPr>
            <a:cxnSpLocks/>
          </p:cNvCxnSpPr>
          <p:nvPr/>
        </p:nvCxnSpPr>
        <p:spPr>
          <a:xfrm flipV="1">
            <a:off x="10373470" y="2816018"/>
            <a:ext cx="314591" cy="5901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29" name="Picture 28" descr="Meat Grinder Icon by wanicon – download in PNG, SVG">
            <a:extLst>
              <a:ext uri="{FF2B5EF4-FFF2-40B4-BE49-F238E27FC236}">
                <a16:creationId xmlns:a16="http://schemas.microsoft.com/office/drawing/2014/main" id="{27F51C53-79C9-FF9C-80DB-D27F583353F8}"/>
              </a:ext>
            </a:extLst>
          </p:cNvPr>
          <p:cNvPicPr>
            <a:picLocks noChangeAspect="1"/>
          </p:cNvPicPr>
          <p:nvPr/>
        </p:nvPicPr>
        <p:blipFill>
          <a:blip r:embed="rId4"/>
          <a:stretch>
            <a:fillRect/>
          </a:stretch>
        </p:blipFill>
        <p:spPr>
          <a:xfrm>
            <a:off x="6705978" y="4058743"/>
            <a:ext cx="394287" cy="369332"/>
          </a:xfrm>
          <a:prstGeom prst="rect">
            <a:avLst/>
          </a:prstGeom>
        </p:spPr>
      </p:pic>
      <p:sp>
        <p:nvSpPr>
          <p:cNvPr id="31" name="TextBox 30">
            <a:extLst>
              <a:ext uri="{FF2B5EF4-FFF2-40B4-BE49-F238E27FC236}">
                <a16:creationId xmlns:a16="http://schemas.microsoft.com/office/drawing/2014/main" id="{4655A674-2375-4C6B-24C5-7E22B94C1ED2}"/>
              </a:ext>
            </a:extLst>
          </p:cNvPr>
          <p:cNvSpPr txBox="1"/>
          <p:nvPr/>
        </p:nvSpPr>
        <p:spPr>
          <a:xfrm>
            <a:off x="6567570" y="4566260"/>
            <a:ext cx="628698" cy="369332"/>
          </a:xfrm>
          <a:prstGeom prst="rect">
            <a:avLst/>
          </a:prstGeom>
          <a:solidFill>
            <a:schemeClr val="accent2">
              <a:lumMod val="60000"/>
              <a:lumOff val="40000"/>
            </a:schemeClr>
          </a:solidFill>
        </p:spPr>
        <p:txBody>
          <a:bodyPr wrap="none" rtlCol="0">
            <a:spAutoFit/>
          </a:bodyPr>
          <a:lstStyle/>
          <a:p>
            <a:r>
              <a:rPr lang="en-US" dirty="0"/>
              <a:t>hash</a:t>
            </a:r>
          </a:p>
        </p:txBody>
      </p:sp>
      <p:cxnSp>
        <p:nvCxnSpPr>
          <p:cNvPr id="32" name="Straight Arrow Connector 31">
            <a:extLst>
              <a:ext uri="{FF2B5EF4-FFF2-40B4-BE49-F238E27FC236}">
                <a16:creationId xmlns:a16="http://schemas.microsoft.com/office/drawing/2014/main" id="{B25E2466-72DA-2F08-97FE-43357F1FDFEF}"/>
              </a:ext>
            </a:extLst>
          </p:cNvPr>
          <p:cNvCxnSpPr>
            <a:cxnSpLocks/>
          </p:cNvCxnSpPr>
          <p:nvPr/>
        </p:nvCxnSpPr>
        <p:spPr>
          <a:xfrm>
            <a:off x="6696678" y="3947049"/>
            <a:ext cx="130" cy="61279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34" name="Picture 33" descr="Meat Grinder Icon by wanicon – download in PNG, SVG">
            <a:extLst>
              <a:ext uri="{FF2B5EF4-FFF2-40B4-BE49-F238E27FC236}">
                <a16:creationId xmlns:a16="http://schemas.microsoft.com/office/drawing/2014/main" id="{496B00D6-92F2-B0BA-E92B-E645228EAB77}"/>
              </a:ext>
            </a:extLst>
          </p:cNvPr>
          <p:cNvPicPr>
            <a:picLocks noChangeAspect="1"/>
          </p:cNvPicPr>
          <p:nvPr/>
        </p:nvPicPr>
        <p:blipFill>
          <a:blip r:embed="rId4"/>
          <a:stretch>
            <a:fillRect/>
          </a:stretch>
        </p:blipFill>
        <p:spPr>
          <a:xfrm>
            <a:off x="11488478" y="4098549"/>
            <a:ext cx="394287" cy="369332"/>
          </a:xfrm>
          <a:prstGeom prst="rect">
            <a:avLst/>
          </a:prstGeom>
        </p:spPr>
      </p:pic>
      <p:sp>
        <p:nvSpPr>
          <p:cNvPr id="35" name="TextBox 34">
            <a:extLst>
              <a:ext uri="{FF2B5EF4-FFF2-40B4-BE49-F238E27FC236}">
                <a16:creationId xmlns:a16="http://schemas.microsoft.com/office/drawing/2014/main" id="{BF2862B3-E41C-C924-28A2-B62586C8BCD4}"/>
              </a:ext>
            </a:extLst>
          </p:cNvPr>
          <p:cNvSpPr txBox="1"/>
          <p:nvPr/>
        </p:nvSpPr>
        <p:spPr>
          <a:xfrm>
            <a:off x="11350070" y="4606066"/>
            <a:ext cx="628698" cy="369332"/>
          </a:xfrm>
          <a:prstGeom prst="rect">
            <a:avLst/>
          </a:prstGeom>
          <a:solidFill>
            <a:schemeClr val="accent2">
              <a:lumMod val="60000"/>
              <a:lumOff val="40000"/>
            </a:schemeClr>
          </a:solidFill>
        </p:spPr>
        <p:txBody>
          <a:bodyPr wrap="none" rtlCol="0">
            <a:spAutoFit/>
          </a:bodyPr>
          <a:lstStyle/>
          <a:p>
            <a:r>
              <a:rPr lang="en-US" dirty="0"/>
              <a:t>hash</a:t>
            </a:r>
          </a:p>
        </p:txBody>
      </p:sp>
      <p:cxnSp>
        <p:nvCxnSpPr>
          <p:cNvPr id="36" name="Straight Arrow Connector 35">
            <a:extLst>
              <a:ext uri="{FF2B5EF4-FFF2-40B4-BE49-F238E27FC236}">
                <a16:creationId xmlns:a16="http://schemas.microsoft.com/office/drawing/2014/main" id="{A416A1B8-F182-8A65-0219-0B5401455AEE}"/>
              </a:ext>
            </a:extLst>
          </p:cNvPr>
          <p:cNvCxnSpPr>
            <a:cxnSpLocks/>
          </p:cNvCxnSpPr>
          <p:nvPr/>
        </p:nvCxnSpPr>
        <p:spPr>
          <a:xfrm>
            <a:off x="11479178" y="3986855"/>
            <a:ext cx="130" cy="61279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6F08B7D-A14D-D43B-4C7A-92F50F79F349}"/>
              </a:ext>
            </a:extLst>
          </p:cNvPr>
          <p:cNvCxnSpPr>
            <a:cxnSpLocks/>
          </p:cNvCxnSpPr>
          <p:nvPr/>
        </p:nvCxnSpPr>
        <p:spPr>
          <a:xfrm flipH="1">
            <a:off x="9761547" y="3986855"/>
            <a:ext cx="106886" cy="37678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D650763-1E02-15CF-0CCD-2F2AACA65A73}"/>
              </a:ext>
            </a:extLst>
          </p:cNvPr>
          <p:cNvCxnSpPr>
            <a:cxnSpLocks/>
          </p:cNvCxnSpPr>
          <p:nvPr/>
        </p:nvCxnSpPr>
        <p:spPr>
          <a:xfrm flipH="1" flipV="1">
            <a:off x="9968045" y="4428075"/>
            <a:ext cx="1342073" cy="2737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54126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C1CD3-4E10-2B68-C0E1-2A4351FD7D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DEDAA0-0662-17DC-A64F-68A70C87DFEB}"/>
              </a:ext>
            </a:extLst>
          </p:cNvPr>
          <p:cNvSpPr>
            <a:spLocks noGrp="1"/>
          </p:cNvSpPr>
          <p:nvPr>
            <p:ph type="ctrTitle"/>
          </p:nvPr>
        </p:nvSpPr>
        <p:spPr>
          <a:xfrm>
            <a:off x="1648325" y="1134842"/>
            <a:ext cx="9144000" cy="2387600"/>
          </a:xfrm>
        </p:spPr>
        <p:txBody>
          <a:bodyPr>
            <a:normAutofit/>
          </a:bodyPr>
          <a:lstStyle/>
          <a:p>
            <a:r>
              <a:rPr lang="en-US" dirty="0"/>
              <a:t>Cyber Encryption. A Hands-on Experience</a:t>
            </a:r>
          </a:p>
        </p:txBody>
      </p:sp>
      <p:sp>
        <p:nvSpPr>
          <p:cNvPr id="8" name="Title 1">
            <a:extLst>
              <a:ext uri="{FF2B5EF4-FFF2-40B4-BE49-F238E27FC236}">
                <a16:creationId xmlns:a16="http://schemas.microsoft.com/office/drawing/2014/main" id="{5570D838-9423-7587-5057-57C8896240A3}"/>
              </a:ext>
            </a:extLst>
          </p:cNvPr>
          <p:cNvSpPr txBox="1">
            <a:spLocks/>
          </p:cNvSpPr>
          <p:nvPr/>
        </p:nvSpPr>
        <p:spPr>
          <a:xfrm>
            <a:off x="1524000" y="3968750"/>
            <a:ext cx="9817769"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t>GCFIV IRGVCTXMSR E LERHW-SR IBTIVMIRGI</a:t>
            </a:r>
          </a:p>
        </p:txBody>
      </p:sp>
      <p:sp>
        <p:nvSpPr>
          <p:cNvPr id="9" name="Subtitle 2">
            <a:extLst>
              <a:ext uri="{FF2B5EF4-FFF2-40B4-BE49-F238E27FC236}">
                <a16:creationId xmlns:a16="http://schemas.microsoft.com/office/drawing/2014/main" id="{3D8B62F1-EF07-143A-E740-CE0047A349BF}"/>
              </a:ext>
            </a:extLst>
          </p:cNvPr>
          <p:cNvSpPr txBox="1">
            <a:spLocks/>
          </p:cNvSpPr>
          <p:nvPr/>
        </p:nvSpPr>
        <p:spPr>
          <a:xfrm>
            <a:off x="3746331" y="6157217"/>
            <a:ext cx="4947987" cy="85184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TVIWIRXIH FC FEVVC LYHWSR</a:t>
            </a:r>
          </a:p>
        </p:txBody>
      </p:sp>
      <p:sp>
        <p:nvSpPr>
          <p:cNvPr id="4" name="Slide Number Placeholder 3">
            <a:extLst>
              <a:ext uri="{FF2B5EF4-FFF2-40B4-BE49-F238E27FC236}">
                <a16:creationId xmlns:a16="http://schemas.microsoft.com/office/drawing/2014/main" id="{166D7CE4-0958-CE6A-79DB-5E4928773854}"/>
              </a:ext>
            </a:extLst>
          </p:cNvPr>
          <p:cNvSpPr>
            <a:spLocks noGrp="1"/>
          </p:cNvSpPr>
          <p:nvPr>
            <p:ph type="sldNum" sz="quarter" idx="12"/>
          </p:nvPr>
        </p:nvSpPr>
        <p:spPr/>
        <p:txBody>
          <a:bodyPr/>
          <a:lstStyle/>
          <a:p>
            <a:fld id="{2E0F7393-3E54-4036-BCA3-A975DB9EFB7F}" type="slidenum">
              <a:rPr lang="en-US" smtClean="0"/>
              <a:t>31</a:t>
            </a:fld>
            <a:endParaRPr lang="en-US"/>
          </a:p>
        </p:txBody>
      </p:sp>
      <p:pic>
        <p:nvPicPr>
          <p:cNvPr id="5" name="Picture 2" descr="Barry Hudson, CISSP, CGRC, SSCP">
            <a:extLst>
              <a:ext uri="{FF2B5EF4-FFF2-40B4-BE49-F238E27FC236}">
                <a16:creationId xmlns:a16="http://schemas.microsoft.com/office/drawing/2014/main" id="{CCD7F00B-86EA-AF01-B263-3F6B80F843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2791" y="136525"/>
            <a:ext cx="6597316" cy="164932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D2D1E53-E924-1C4C-FB2D-25147A8AF95A}"/>
              </a:ext>
            </a:extLst>
          </p:cNvPr>
          <p:cNvSpPr txBox="1"/>
          <p:nvPr/>
        </p:nvSpPr>
        <p:spPr>
          <a:xfrm>
            <a:off x="290945" y="414256"/>
            <a:ext cx="3719608" cy="1200329"/>
          </a:xfrm>
          <a:prstGeom prst="rect">
            <a:avLst/>
          </a:prstGeom>
          <a:noFill/>
        </p:spPr>
        <p:txBody>
          <a:bodyPr wrap="none" rtlCol="0">
            <a:spAutoFit/>
          </a:bodyPr>
          <a:lstStyle/>
          <a:p>
            <a:r>
              <a:rPr lang="en-US" sz="3600" dirty="0"/>
              <a:t>Download slides at</a:t>
            </a:r>
          </a:p>
          <a:p>
            <a:r>
              <a:rPr lang="en-US" sz="3600" dirty="0"/>
              <a:t>Bhudsoncissp.com</a:t>
            </a:r>
          </a:p>
        </p:txBody>
      </p:sp>
      <p:sp>
        <p:nvSpPr>
          <p:cNvPr id="7" name="TextBox 6">
            <a:extLst>
              <a:ext uri="{FF2B5EF4-FFF2-40B4-BE49-F238E27FC236}">
                <a16:creationId xmlns:a16="http://schemas.microsoft.com/office/drawing/2014/main" id="{48DD188B-164D-CDF1-D724-9E995D661B55}"/>
              </a:ext>
            </a:extLst>
          </p:cNvPr>
          <p:cNvSpPr txBox="1"/>
          <p:nvPr/>
        </p:nvSpPr>
        <p:spPr>
          <a:xfrm>
            <a:off x="128368" y="5482377"/>
            <a:ext cx="4044762" cy="1200329"/>
          </a:xfrm>
          <a:prstGeom prst="rect">
            <a:avLst/>
          </a:prstGeom>
          <a:noFill/>
        </p:spPr>
        <p:txBody>
          <a:bodyPr wrap="none" rtlCol="0">
            <a:spAutoFit/>
          </a:bodyPr>
          <a:lstStyle/>
          <a:p>
            <a:r>
              <a:rPr lang="en-US" sz="3600" dirty="0" err="1"/>
              <a:t>CipherFidget</a:t>
            </a:r>
            <a:r>
              <a:rPr lang="en-US" sz="3600" dirty="0"/>
              <a:t> lessons</a:t>
            </a:r>
          </a:p>
          <a:p>
            <a:r>
              <a:rPr lang="en-US" sz="3600" dirty="0"/>
              <a:t>At cipherfidget.com</a:t>
            </a:r>
          </a:p>
        </p:txBody>
      </p:sp>
      <p:sp>
        <p:nvSpPr>
          <p:cNvPr id="12" name="Subtitle 2">
            <a:extLst>
              <a:ext uri="{FF2B5EF4-FFF2-40B4-BE49-F238E27FC236}">
                <a16:creationId xmlns:a16="http://schemas.microsoft.com/office/drawing/2014/main" id="{3D57B65A-9437-4C65-865F-1F362A7234C3}"/>
              </a:ext>
            </a:extLst>
          </p:cNvPr>
          <p:cNvSpPr txBox="1">
            <a:spLocks/>
          </p:cNvSpPr>
          <p:nvPr/>
        </p:nvSpPr>
        <p:spPr>
          <a:xfrm>
            <a:off x="1524000" y="3603625"/>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Presented by Barry Hudson, </a:t>
            </a:r>
            <a:r>
              <a:rPr lang="en-US" dirty="0" err="1"/>
              <a:t>bSides</a:t>
            </a:r>
            <a:r>
              <a:rPr lang="en-US" dirty="0"/>
              <a:t> CHS November 2026</a:t>
            </a:r>
          </a:p>
          <a:p>
            <a:r>
              <a:rPr lang="en-US" b="1" dirty="0">
                <a:solidFill>
                  <a:srgbClr val="FF0000"/>
                </a:solidFill>
              </a:rPr>
              <a:t>bhudsoncissp@gmail.com</a:t>
            </a:r>
          </a:p>
        </p:txBody>
      </p:sp>
    </p:spTree>
    <p:extLst>
      <p:ext uri="{BB962C8B-B14F-4D97-AF65-F5344CB8AC3E}">
        <p14:creationId xmlns:p14="http://schemas.microsoft.com/office/powerpoint/2010/main" val="2010285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7C897-947C-28BE-60BD-C1E6A40F6B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191202-F053-EDA8-3EC3-A27B9E235509}"/>
              </a:ext>
            </a:extLst>
          </p:cNvPr>
          <p:cNvSpPr>
            <a:spLocks noGrp="1"/>
          </p:cNvSpPr>
          <p:nvPr>
            <p:ph type="title"/>
          </p:nvPr>
        </p:nvSpPr>
        <p:spPr/>
        <p:txBody>
          <a:bodyPr/>
          <a:lstStyle/>
          <a:p>
            <a:r>
              <a:rPr lang="en-US" b="1" dirty="0"/>
              <a:t>Other </a:t>
            </a:r>
            <a:r>
              <a:rPr lang="en-US" b="1" dirty="0" err="1"/>
              <a:t>CipherFidget</a:t>
            </a:r>
            <a:r>
              <a:rPr lang="en-US" b="1" dirty="0"/>
              <a:t> Lessons (Codebreaking)</a:t>
            </a:r>
          </a:p>
        </p:txBody>
      </p:sp>
      <p:sp>
        <p:nvSpPr>
          <p:cNvPr id="3" name="Content Placeholder 2">
            <a:extLst>
              <a:ext uri="{FF2B5EF4-FFF2-40B4-BE49-F238E27FC236}">
                <a16:creationId xmlns:a16="http://schemas.microsoft.com/office/drawing/2014/main" id="{6C332B2E-11D2-8B04-96C8-C193B2E14289}"/>
              </a:ext>
            </a:extLst>
          </p:cNvPr>
          <p:cNvSpPr>
            <a:spLocks noGrp="1"/>
          </p:cNvSpPr>
          <p:nvPr>
            <p:ph idx="1"/>
          </p:nvPr>
        </p:nvSpPr>
        <p:spPr>
          <a:xfrm>
            <a:off x="838200" y="1690688"/>
            <a:ext cx="10515600" cy="548801"/>
          </a:xfrm>
        </p:spPr>
        <p:txBody>
          <a:bodyPr>
            <a:noAutofit/>
          </a:bodyPr>
          <a:lstStyle/>
          <a:p>
            <a:r>
              <a:rPr lang="en-US" sz="3600" dirty="0"/>
              <a:t>Known Plaintext Attack</a:t>
            </a:r>
          </a:p>
          <a:p>
            <a:pPr lvl="1"/>
            <a:r>
              <a:rPr lang="en-US" sz="3200" dirty="0"/>
              <a:t>Guessing likely words or phrases, or easy words like “I”, “IN”, “ON”, or “A” to solve part of the ciphertext, resulting in a quick crack.</a:t>
            </a:r>
          </a:p>
          <a:p>
            <a:pPr lvl="1"/>
            <a:r>
              <a:rPr lang="en-US" sz="3200" dirty="0"/>
              <a:t>Maybe you know the sender always starts letters with "DEAR" or ends with "SINCERELY." This partial knowledge is called a crib, and it can break even complex ciphers!</a:t>
            </a:r>
          </a:p>
          <a:p>
            <a:r>
              <a:rPr lang="en-US" sz="3600" dirty="0">
                <a:latin typeface="Courier New" panose="02070309020205020404" pitchFamily="49" charset="0"/>
                <a:cs typeface="Courier New" panose="02070309020205020404" pitchFamily="49" charset="0"/>
              </a:rPr>
              <a:t>T LX RZTYR ZY L ECTA TY L MZLE</a:t>
            </a:r>
          </a:p>
        </p:txBody>
      </p:sp>
      <p:sp>
        <p:nvSpPr>
          <p:cNvPr id="4" name="Slide Number Placeholder 3">
            <a:extLst>
              <a:ext uri="{FF2B5EF4-FFF2-40B4-BE49-F238E27FC236}">
                <a16:creationId xmlns:a16="http://schemas.microsoft.com/office/drawing/2014/main" id="{B69403F8-F566-FDBB-97CF-E0C528ACD447}"/>
              </a:ext>
            </a:extLst>
          </p:cNvPr>
          <p:cNvSpPr>
            <a:spLocks noGrp="1"/>
          </p:cNvSpPr>
          <p:nvPr>
            <p:ph type="sldNum" sz="quarter" idx="12"/>
          </p:nvPr>
        </p:nvSpPr>
        <p:spPr/>
        <p:txBody>
          <a:bodyPr/>
          <a:lstStyle/>
          <a:p>
            <a:fld id="{2E0F7393-3E54-4036-BCA3-A975DB9EFB7F}" type="slidenum">
              <a:rPr lang="en-US" smtClean="0"/>
              <a:t>32</a:t>
            </a:fld>
            <a:endParaRPr lang="en-US"/>
          </a:p>
        </p:txBody>
      </p:sp>
      <p:sp>
        <p:nvSpPr>
          <p:cNvPr id="5" name="TextBox 4">
            <a:extLst>
              <a:ext uri="{FF2B5EF4-FFF2-40B4-BE49-F238E27FC236}">
                <a16:creationId xmlns:a16="http://schemas.microsoft.com/office/drawing/2014/main" id="{F8966AF4-5D8D-31F6-5CE1-A0493D81E497}"/>
              </a:ext>
            </a:extLst>
          </p:cNvPr>
          <p:cNvSpPr txBox="1"/>
          <p:nvPr/>
        </p:nvSpPr>
        <p:spPr>
          <a:xfrm>
            <a:off x="490989" y="276225"/>
            <a:ext cx="694421" cy="369332"/>
          </a:xfrm>
          <a:prstGeom prst="rect">
            <a:avLst/>
          </a:prstGeom>
          <a:noFill/>
        </p:spPr>
        <p:txBody>
          <a:bodyPr wrap="none" rtlCol="0">
            <a:spAutoFit/>
          </a:bodyPr>
          <a:lstStyle/>
          <a:p>
            <a:r>
              <a:rPr lang="en-US" dirty="0"/>
              <a:t>SKIP?</a:t>
            </a:r>
          </a:p>
        </p:txBody>
      </p:sp>
    </p:spTree>
    <p:extLst>
      <p:ext uri="{BB962C8B-B14F-4D97-AF65-F5344CB8AC3E}">
        <p14:creationId xmlns:p14="http://schemas.microsoft.com/office/powerpoint/2010/main" val="204976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3CED6-17C2-F6FF-1810-4944063B0A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58387B-4AEE-6DE2-4DBD-FADFF0C215B9}"/>
              </a:ext>
            </a:extLst>
          </p:cNvPr>
          <p:cNvSpPr>
            <a:spLocks noGrp="1"/>
          </p:cNvSpPr>
          <p:nvPr>
            <p:ph type="title"/>
          </p:nvPr>
        </p:nvSpPr>
        <p:spPr/>
        <p:txBody>
          <a:bodyPr/>
          <a:lstStyle/>
          <a:p>
            <a:r>
              <a:rPr lang="en-US" b="1" dirty="0"/>
              <a:t>Other </a:t>
            </a:r>
            <a:r>
              <a:rPr lang="en-US" b="1" dirty="0" err="1"/>
              <a:t>CipherFidget</a:t>
            </a:r>
            <a:r>
              <a:rPr lang="en-US" b="1" dirty="0"/>
              <a:t> Lessons (Codebreaking)</a:t>
            </a:r>
          </a:p>
        </p:txBody>
      </p:sp>
      <p:sp>
        <p:nvSpPr>
          <p:cNvPr id="3" name="Content Placeholder 2">
            <a:extLst>
              <a:ext uri="{FF2B5EF4-FFF2-40B4-BE49-F238E27FC236}">
                <a16:creationId xmlns:a16="http://schemas.microsoft.com/office/drawing/2014/main" id="{B40B929F-7B5F-E7BF-5282-A346F109CBDC}"/>
              </a:ext>
            </a:extLst>
          </p:cNvPr>
          <p:cNvSpPr>
            <a:spLocks noGrp="1"/>
          </p:cNvSpPr>
          <p:nvPr>
            <p:ph idx="1"/>
          </p:nvPr>
        </p:nvSpPr>
        <p:spPr>
          <a:xfrm>
            <a:off x="838200" y="1690688"/>
            <a:ext cx="10515600" cy="4890586"/>
          </a:xfrm>
        </p:spPr>
        <p:txBody>
          <a:bodyPr>
            <a:noAutofit/>
          </a:bodyPr>
          <a:lstStyle/>
          <a:p>
            <a:r>
              <a:rPr lang="en-US" sz="3600" dirty="0"/>
              <a:t>Frequency Analysis Attack</a:t>
            </a:r>
          </a:p>
          <a:p>
            <a:pPr lvl="1"/>
            <a:r>
              <a:rPr lang="en-US" dirty="0"/>
              <a:t>In English text, some letters appear much more frequently than others. The letter </a:t>
            </a:r>
            <a:r>
              <a:rPr lang="en-US" b="1" dirty="0"/>
              <a:t>E</a:t>
            </a:r>
            <a:r>
              <a:rPr lang="en-US" dirty="0"/>
              <a:t> appears about 12.7% of the time, while </a:t>
            </a:r>
            <a:r>
              <a:rPr lang="en-US" b="1" dirty="0"/>
              <a:t>Z</a:t>
            </a:r>
            <a:r>
              <a:rPr lang="en-US" dirty="0"/>
              <a:t> appears less than 0.1%.</a:t>
            </a:r>
          </a:p>
          <a:p>
            <a:pPr lvl="1"/>
            <a:r>
              <a:rPr lang="en-US" dirty="0"/>
              <a:t>In earlier lessons, we mentioned that simple substitution ciphers have a weakness: repeated letters in the plaintext produce repeated letters in the ciphertext. But how exactly do attackers exploit this?</a:t>
            </a:r>
          </a:p>
          <a:p>
            <a:pPr lvl="1"/>
            <a:r>
              <a:rPr lang="en-US" dirty="0"/>
              <a:t>The answer is </a:t>
            </a:r>
            <a:r>
              <a:rPr lang="en-US" b="1" dirty="0"/>
              <a:t>frequency analysis</a:t>
            </a:r>
            <a:r>
              <a:rPr lang="en-US" dirty="0"/>
              <a:t> — a technique that has been used for over a thousand years to break substitution ciphers. It was first described by the Arab mathematician Al-Kindi in the 9th century!</a:t>
            </a:r>
          </a:p>
          <a:p>
            <a:pPr lvl="1"/>
            <a:r>
              <a:rPr lang="en-US" b="1" dirty="0"/>
              <a:t>For Caesar ciphers specifically:</a:t>
            </a:r>
            <a:r>
              <a:rPr lang="en-US" dirty="0"/>
              <a:t> once you guess one letter, you know the shift!</a:t>
            </a:r>
          </a:p>
          <a:p>
            <a:pPr lvl="1"/>
            <a:endParaRPr lang="en-US" dirty="0"/>
          </a:p>
        </p:txBody>
      </p:sp>
      <p:pic>
        <p:nvPicPr>
          <p:cNvPr id="7" name="Picture 6">
            <a:extLst>
              <a:ext uri="{FF2B5EF4-FFF2-40B4-BE49-F238E27FC236}">
                <a16:creationId xmlns:a16="http://schemas.microsoft.com/office/drawing/2014/main" id="{5D0606F8-61FD-9DB6-6739-ECBDB3BEA81D}"/>
              </a:ext>
            </a:extLst>
          </p:cNvPr>
          <p:cNvPicPr>
            <a:picLocks noChangeAspect="1"/>
          </p:cNvPicPr>
          <p:nvPr/>
        </p:nvPicPr>
        <p:blipFill>
          <a:blip r:embed="rId2"/>
          <a:stretch>
            <a:fillRect/>
          </a:stretch>
        </p:blipFill>
        <p:spPr>
          <a:xfrm>
            <a:off x="1785676" y="5600062"/>
            <a:ext cx="8620648" cy="1129678"/>
          </a:xfrm>
          <a:prstGeom prst="rect">
            <a:avLst/>
          </a:prstGeom>
        </p:spPr>
      </p:pic>
      <p:sp>
        <p:nvSpPr>
          <p:cNvPr id="4" name="Slide Number Placeholder 3">
            <a:extLst>
              <a:ext uri="{FF2B5EF4-FFF2-40B4-BE49-F238E27FC236}">
                <a16:creationId xmlns:a16="http://schemas.microsoft.com/office/drawing/2014/main" id="{38CB281E-02C6-8532-3A84-E73FFE2A96D5}"/>
              </a:ext>
            </a:extLst>
          </p:cNvPr>
          <p:cNvSpPr>
            <a:spLocks noGrp="1"/>
          </p:cNvSpPr>
          <p:nvPr>
            <p:ph type="sldNum" sz="quarter" idx="12"/>
          </p:nvPr>
        </p:nvSpPr>
        <p:spPr/>
        <p:txBody>
          <a:bodyPr/>
          <a:lstStyle/>
          <a:p>
            <a:fld id="{2E0F7393-3E54-4036-BCA3-A975DB9EFB7F}" type="slidenum">
              <a:rPr lang="en-US" smtClean="0"/>
              <a:t>33</a:t>
            </a:fld>
            <a:endParaRPr lang="en-US"/>
          </a:p>
        </p:txBody>
      </p:sp>
      <p:sp>
        <p:nvSpPr>
          <p:cNvPr id="5" name="TextBox 4">
            <a:extLst>
              <a:ext uri="{FF2B5EF4-FFF2-40B4-BE49-F238E27FC236}">
                <a16:creationId xmlns:a16="http://schemas.microsoft.com/office/drawing/2014/main" id="{3D0E7904-CB08-B0BB-2E27-2FB4C6AB9401}"/>
              </a:ext>
            </a:extLst>
          </p:cNvPr>
          <p:cNvSpPr txBox="1"/>
          <p:nvPr/>
        </p:nvSpPr>
        <p:spPr>
          <a:xfrm>
            <a:off x="490989" y="276225"/>
            <a:ext cx="694421" cy="369332"/>
          </a:xfrm>
          <a:prstGeom prst="rect">
            <a:avLst/>
          </a:prstGeom>
          <a:noFill/>
        </p:spPr>
        <p:txBody>
          <a:bodyPr wrap="none" rtlCol="0">
            <a:spAutoFit/>
          </a:bodyPr>
          <a:lstStyle/>
          <a:p>
            <a:r>
              <a:rPr lang="en-US" dirty="0"/>
              <a:t>SKIP?</a:t>
            </a:r>
          </a:p>
        </p:txBody>
      </p:sp>
    </p:spTree>
    <p:extLst>
      <p:ext uri="{BB962C8B-B14F-4D97-AF65-F5344CB8AC3E}">
        <p14:creationId xmlns:p14="http://schemas.microsoft.com/office/powerpoint/2010/main" val="19218082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A4EF-A973-C2B7-C410-04BBC837A837}"/>
              </a:ext>
            </a:extLst>
          </p:cNvPr>
          <p:cNvSpPr>
            <a:spLocks noGrp="1"/>
          </p:cNvSpPr>
          <p:nvPr>
            <p:ph type="title"/>
          </p:nvPr>
        </p:nvSpPr>
        <p:spPr/>
        <p:txBody>
          <a:bodyPr/>
          <a:lstStyle/>
          <a:p>
            <a:r>
              <a:rPr lang="en-US" b="1" dirty="0"/>
              <a:t>Public-Key Encryption (PKI) Process</a:t>
            </a:r>
          </a:p>
        </p:txBody>
      </p:sp>
      <p:sp>
        <p:nvSpPr>
          <p:cNvPr id="3" name="Content Placeholder 2">
            <a:extLst>
              <a:ext uri="{FF2B5EF4-FFF2-40B4-BE49-F238E27FC236}">
                <a16:creationId xmlns:a16="http://schemas.microsoft.com/office/drawing/2014/main" id="{968D9396-719D-FA6B-27DC-B846FDD99E6B}"/>
              </a:ext>
            </a:extLst>
          </p:cNvPr>
          <p:cNvSpPr>
            <a:spLocks noGrp="1"/>
          </p:cNvSpPr>
          <p:nvPr>
            <p:ph idx="1"/>
          </p:nvPr>
        </p:nvSpPr>
        <p:spPr>
          <a:xfrm>
            <a:off x="127000" y="1456533"/>
            <a:ext cx="4559300" cy="4351338"/>
          </a:xfrm>
        </p:spPr>
        <p:txBody>
          <a:bodyPr>
            <a:normAutofit/>
          </a:bodyPr>
          <a:lstStyle/>
          <a:p>
            <a:r>
              <a:rPr lang="en-US" sz="2000" dirty="0"/>
              <a:t>So which key do you think is used for encryption?  Public. Listen carefully..</a:t>
            </a:r>
          </a:p>
          <a:p>
            <a:pPr lvl="1"/>
            <a:r>
              <a:rPr lang="en-US" sz="2000" dirty="0"/>
              <a:t>When Alice wants to send a message to Bob, she first obtains Bob’s public key. </a:t>
            </a:r>
          </a:p>
          <a:p>
            <a:pPr lvl="1"/>
            <a:r>
              <a:rPr lang="en-US" sz="2000" dirty="0"/>
              <a:t>Alice encrypts the message m with the public key P(Bob) to get the ciphertext c, and sends c to Bob. </a:t>
            </a:r>
          </a:p>
          <a:p>
            <a:pPr lvl="1"/>
            <a:r>
              <a:rPr lang="en-US" sz="2000" dirty="0"/>
              <a:t>Bob uses his secret key S(Bob) and the decryption algorithm to decrypt the message and get the message m.</a:t>
            </a:r>
          </a:p>
          <a:p>
            <a:pPr lvl="1"/>
            <a:r>
              <a:rPr lang="en-US" sz="2000" dirty="0"/>
              <a:t>The process is reversed when Bob replies to Alice.</a:t>
            </a:r>
          </a:p>
        </p:txBody>
      </p:sp>
      <p:sp>
        <p:nvSpPr>
          <p:cNvPr id="5" name="Slide Number Placeholder 4">
            <a:extLst>
              <a:ext uri="{FF2B5EF4-FFF2-40B4-BE49-F238E27FC236}">
                <a16:creationId xmlns:a16="http://schemas.microsoft.com/office/drawing/2014/main" id="{CD90213B-7F9B-C246-8D26-526A38471E8A}"/>
              </a:ext>
            </a:extLst>
          </p:cNvPr>
          <p:cNvSpPr>
            <a:spLocks noGrp="1"/>
          </p:cNvSpPr>
          <p:nvPr>
            <p:ph type="sldNum" sz="quarter" idx="12"/>
          </p:nvPr>
        </p:nvSpPr>
        <p:spPr/>
        <p:txBody>
          <a:bodyPr/>
          <a:lstStyle/>
          <a:p>
            <a:fld id="{5FFDD2BF-6384-4BB0-BEF5-DC9A503DD9E4}" type="slidenum">
              <a:rPr lang="en-US" smtClean="0"/>
              <a:t>34</a:t>
            </a:fld>
            <a:endParaRPr lang="en-US"/>
          </a:p>
        </p:txBody>
      </p:sp>
      <p:pic>
        <p:nvPicPr>
          <p:cNvPr id="1026" name="Picture 2">
            <a:extLst>
              <a:ext uri="{FF2B5EF4-FFF2-40B4-BE49-F238E27FC236}">
                <a16:creationId xmlns:a16="http://schemas.microsoft.com/office/drawing/2014/main" id="{E7F272C4-97BE-F8D4-F454-4C465865F8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6426" y="1456533"/>
            <a:ext cx="7709699" cy="43513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2D612E0-687F-0D20-9F6D-B47B1F9F2D37}"/>
              </a:ext>
            </a:extLst>
          </p:cNvPr>
          <p:cNvSpPr txBox="1"/>
          <p:nvPr/>
        </p:nvSpPr>
        <p:spPr>
          <a:xfrm>
            <a:off x="1892300" y="5710019"/>
            <a:ext cx="8394700" cy="646331"/>
          </a:xfrm>
          <a:prstGeom prst="rect">
            <a:avLst/>
          </a:prstGeom>
          <a:noFill/>
        </p:spPr>
        <p:txBody>
          <a:bodyPr wrap="square" rtlCol="0">
            <a:spAutoFit/>
          </a:bodyPr>
          <a:lstStyle/>
          <a:p>
            <a:r>
              <a:rPr lang="en-US" dirty="0"/>
              <a:t>Barry sez: Email is used for illustration only. The same thing can be done under program control for server-to- server, between applications, and web sessions and more.</a:t>
            </a:r>
          </a:p>
        </p:txBody>
      </p:sp>
      <p:sp>
        <p:nvSpPr>
          <p:cNvPr id="6" name="TextBox 5">
            <a:extLst>
              <a:ext uri="{FF2B5EF4-FFF2-40B4-BE49-F238E27FC236}">
                <a16:creationId xmlns:a16="http://schemas.microsoft.com/office/drawing/2014/main" id="{EFFF981F-0794-DEA1-3925-978E2674BA29}"/>
              </a:ext>
            </a:extLst>
          </p:cNvPr>
          <p:cNvSpPr txBox="1"/>
          <p:nvPr/>
        </p:nvSpPr>
        <p:spPr>
          <a:xfrm>
            <a:off x="11118574" y="1651794"/>
            <a:ext cx="587020" cy="369332"/>
          </a:xfrm>
          <a:prstGeom prst="rect">
            <a:avLst/>
          </a:prstGeom>
          <a:noFill/>
        </p:spPr>
        <p:txBody>
          <a:bodyPr wrap="none" rtlCol="0">
            <a:spAutoFit/>
          </a:bodyPr>
          <a:lstStyle/>
          <a:p>
            <a:r>
              <a:rPr lang="en-US" dirty="0">
                <a:solidFill>
                  <a:schemeClr val="accent5">
                    <a:lumMod val="75000"/>
                  </a:schemeClr>
                </a:solidFill>
              </a:rPr>
              <a:t>S:19</a:t>
            </a:r>
          </a:p>
        </p:txBody>
      </p:sp>
      <p:sp>
        <p:nvSpPr>
          <p:cNvPr id="8" name="TextBox 7">
            <a:extLst>
              <a:ext uri="{FF2B5EF4-FFF2-40B4-BE49-F238E27FC236}">
                <a16:creationId xmlns:a16="http://schemas.microsoft.com/office/drawing/2014/main" id="{E80DEFF9-ECEB-076A-0934-7542593EC80A}"/>
              </a:ext>
            </a:extLst>
          </p:cNvPr>
          <p:cNvSpPr txBox="1"/>
          <p:nvPr/>
        </p:nvSpPr>
        <p:spPr>
          <a:xfrm>
            <a:off x="9709229" y="1651794"/>
            <a:ext cx="482824" cy="369332"/>
          </a:xfrm>
          <a:prstGeom prst="rect">
            <a:avLst/>
          </a:prstGeom>
          <a:noFill/>
        </p:spPr>
        <p:txBody>
          <a:bodyPr wrap="none" rtlCol="0">
            <a:spAutoFit/>
          </a:bodyPr>
          <a:lstStyle/>
          <a:p>
            <a:r>
              <a:rPr lang="en-US" dirty="0">
                <a:solidFill>
                  <a:schemeClr val="accent6"/>
                </a:solidFill>
              </a:rPr>
              <a:t>P:5</a:t>
            </a:r>
          </a:p>
        </p:txBody>
      </p:sp>
      <p:sp>
        <p:nvSpPr>
          <p:cNvPr id="9" name="TextBox 8">
            <a:extLst>
              <a:ext uri="{FF2B5EF4-FFF2-40B4-BE49-F238E27FC236}">
                <a16:creationId xmlns:a16="http://schemas.microsoft.com/office/drawing/2014/main" id="{87933697-ADBC-82EA-5EFE-7FBD9A4B5637}"/>
              </a:ext>
            </a:extLst>
          </p:cNvPr>
          <p:cNvSpPr txBox="1"/>
          <p:nvPr/>
        </p:nvSpPr>
        <p:spPr>
          <a:xfrm>
            <a:off x="6894141" y="1688585"/>
            <a:ext cx="482824" cy="369332"/>
          </a:xfrm>
          <a:prstGeom prst="rect">
            <a:avLst/>
          </a:prstGeom>
          <a:noFill/>
        </p:spPr>
        <p:txBody>
          <a:bodyPr wrap="none" rtlCol="0">
            <a:spAutoFit/>
          </a:bodyPr>
          <a:lstStyle/>
          <a:p>
            <a:r>
              <a:rPr lang="en-US" dirty="0">
                <a:solidFill>
                  <a:schemeClr val="accent6"/>
                </a:solidFill>
              </a:rPr>
              <a:t>P:7</a:t>
            </a:r>
          </a:p>
        </p:txBody>
      </p:sp>
      <p:sp>
        <p:nvSpPr>
          <p:cNvPr id="10" name="TextBox 9">
            <a:extLst>
              <a:ext uri="{FF2B5EF4-FFF2-40B4-BE49-F238E27FC236}">
                <a16:creationId xmlns:a16="http://schemas.microsoft.com/office/drawing/2014/main" id="{FC7A5286-E863-62CE-BFBD-D8B550A8EBB3}"/>
              </a:ext>
            </a:extLst>
          </p:cNvPr>
          <p:cNvSpPr txBox="1"/>
          <p:nvPr/>
        </p:nvSpPr>
        <p:spPr>
          <a:xfrm>
            <a:off x="5008450" y="1719093"/>
            <a:ext cx="470000" cy="369332"/>
          </a:xfrm>
          <a:prstGeom prst="rect">
            <a:avLst/>
          </a:prstGeom>
          <a:noFill/>
        </p:spPr>
        <p:txBody>
          <a:bodyPr wrap="none" rtlCol="0">
            <a:spAutoFit/>
          </a:bodyPr>
          <a:lstStyle/>
          <a:p>
            <a:r>
              <a:rPr lang="en-US" dirty="0">
                <a:solidFill>
                  <a:schemeClr val="accent5">
                    <a:lumMod val="75000"/>
                  </a:schemeClr>
                </a:solidFill>
              </a:rPr>
              <a:t>S:3</a:t>
            </a:r>
          </a:p>
        </p:txBody>
      </p:sp>
      <p:sp>
        <p:nvSpPr>
          <p:cNvPr id="11" name="TextBox 10">
            <a:extLst>
              <a:ext uri="{FF2B5EF4-FFF2-40B4-BE49-F238E27FC236}">
                <a16:creationId xmlns:a16="http://schemas.microsoft.com/office/drawing/2014/main" id="{168F293C-F0CA-E5E6-C501-14A618D5AE6E}"/>
              </a:ext>
            </a:extLst>
          </p:cNvPr>
          <p:cNvSpPr txBox="1"/>
          <p:nvPr/>
        </p:nvSpPr>
        <p:spPr>
          <a:xfrm>
            <a:off x="5861000" y="1215510"/>
            <a:ext cx="418704" cy="369332"/>
          </a:xfrm>
          <a:prstGeom prst="rect">
            <a:avLst/>
          </a:prstGeom>
          <a:noFill/>
        </p:spPr>
        <p:txBody>
          <a:bodyPr wrap="none" rtlCol="0">
            <a:spAutoFit/>
          </a:bodyPr>
          <a:lstStyle/>
          <a:p>
            <a:r>
              <a:rPr lang="en-US" dirty="0"/>
              <a:t>21</a:t>
            </a:r>
          </a:p>
        </p:txBody>
      </p:sp>
      <p:sp>
        <p:nvSpPr>
          <p:cNvPr id="12" name="TextBox 11">
            <a:extLst>
              <a:ext uri="{FF2B5EF4-FFF2-40B4-BE49-F238E27FC236}">
                <a16:creationId xmlns:a16="http://schemas.microsoft.com/office/drawing/2014/main" id="{4D67E919-2CE2-D92D-1996-8412C160C593}"/>
              </a:ext>
            </a:extLst>
          </p:cNvPr>
          <p:cNvSpPr txBox="1"/>
          <p:nvPr/>
        </p:nvSpPr>
        <p:spPr>
          <a:xfrm>
            <a:off x="10459505" y="1215510"/>
            <a:ext cx="418704" cy="369332"/>
          </a:xfrm>
          <a:prstGeom prst="rect">
            <a:avLst/>
          </a:prstGeom>
          <a:noFill/>
        </p:spPr>
        <p:txBody>
          <a:bodyPr wrap="none" rtlCol="0">
            <a:spAutoFit/>
          </a:bodyPr>
          <a:lstStyle/>
          <a:p>
            <a:r>
              <a:rPr lang="en-US" dirty="0"/>
              <a:t>95</a:t>
            </a:r>
          </a:p>
        </p:txBody>
      </p:sp>
      <p:sp>
        <p:nvSpPr>
          <p:cNvPr id="13" name="TextBox 12">
            <a:extLst>
              <a:ext uri="{FF2B5EF4-FFF2-40B4-BE49-F238E27FC236}">
                <a16:creationId xmlns:a16="http://schemas.microsoft.com/office/drawing/2014/main" id="{A3083B8E-666E-E637-5AD2-7F4BE46B1646}"/>
              </a:ext>
            </a:extLst>
          </p:cNvPr>
          <p:cNvSpPr txBox="1"/>
          <p:nvPr/>
        </p:nvSpPr>
        <p:spPr>
          <a:xfrm>
            <a:off x="490989" y="276225"/>
            <a:ext cx="694421" cy="369332"/>
          </a:xfrm>
          <a:prstGeom prst="rect">
            <a:avLst/>
          </a:prstGeom>
          <a:noFill/>
        </p:spPr>
        <p:txBody>
          <a:bodyPr wrap="none" rtlCol="0">
            <a:spAutoFit/>
          </a:bodyPr>
          <a:lstStyle/>
          <a:p>
            <a:r>
              <a:rPr lang="en-US" dirty="0"/>
              <a:t>SKIP?</a:t>
            </a:r>
          </a:p>
        </p:txBody>
      </p:sp>
    </p:spTree>
    <p:extLst>
      <p:ext uri="{BB962C8B-B14F-4D97-AF65-F5344CB8AC3E}">
        <p14:creationId xmlns:p14="http://schemas.microsoft.com/office/powerpoint/2010/main" val="3726890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F57BE-7751-7D67-3B3E-DDC1B8203438}"/>
              </a:ext>
            </a:extLst>
          </p:cNvPr>
          <p:cNvSpPr>
            <a:spLocks noGrp="1"/>
          </p:cNvSpPr>
          <p:nvPr>
            <p:ph type="title"/>
          </p:nvPr>
        </p:nvSpPr>
        <p:spPr>
          <a:xfrm>
            <a:off x="685799" y="199750"/>
            <a:ext cx="6122893" cy="1231483"/>
          </a:xfrm>
        </p:spPr>
        <p:txBody>
          <a:bodyPr>
            <a:normAutofit fontScale="90000"/>
          </a:bodyPr>
          <a:lstStyle/>
          <a:p>
            <a:r>
              <a:rPr lang="en-US" b="1" dirty="0"/>
              <a:t>Some Ideas for Key Exchange</a:t>
            </a:r>
          </a:p>
        </p:txBody>
      </p:sp>
      <p:sp>
        <p:nvSpPr>
          <p:cNvPr id="3" name="Content Placeholder 2">
            <a:extLst>
              <a:ext uri="{FF2B5EF4-FFF2-40B4-BE49-F238E27FC236}">
                <a16:creationId xmlns:a16="http://schemas.microsoft.com/office/drawing/2014/main" id="{B3BA9C1A-4AE9-B412-FED6-35BCB7295AA5}"/>
              </a:ext>
            </a:extLst>
          </p:cNvPr>
          <p:cNvSpPr>
            <a:spLocks noGrp="1"/>
          </p:cNvSpPr>
          <p:nvPr>
            <p:ph idx="1"/>
          </p:nvPr>
        </p:nvSpPr>
        <p:spPr>
          <a:xfrm>
            <a:off x="685799" y="1545920"/>
            <a:ext cx="6500815" cy="4351338"/>
          </a:xfrm>
        </p:spPr>
        <p:txBody>
          <a:bodyPr/>
          <a:lstStyle/>
          <a:p>
            <a:r>
              <a:rPr lang="en-US" dirty="0"/>
              <a:t>Via telephone (but not email or text)</a:t>
            </a:r>
          </a:p>
          <a:p>
            <a:r>
              <a:rPr lang="en-US" dirty="0"/>
              <a:t>A codebook with a new key for every day of the year</a:t>
            </a:r>
          </a:p>
          <a:p>
            <a:r>
              <a:rPr lang="en-US" dirty="0"/>
              <a:t>A formula to compute a new key based on the high temperature the day before*</a:t>
            </a:r>
          </a:p>
          <a:p>
            <a:r>
              <a:rPr lang="en-US" dirty="0"/>
              <a:t>The first letter of words in today’s headlines (	MWOMALOPCRPF)</a:t>
            </a:r>
          </a:p>
          <a:p>
            <a:r>
              <a:rPr lang="en-US" dirty="0"/>
              <a:t>Hidden in plain sight (ROBIN)</a:t>
            </a:r>
          </a:p>
        </p:txBody>
      </p:sp>
      <p:pic>
        <p:nvPicPr>
          <p:cNvPr id="5" name="Picture 4">
            <a:extLst>
              <a:ext uri="{FF2B5EF4-FFF2-40B4-BE49-F238E27FC236}">
                <a16:creationId xmlns:a16="http://schemas.microsoft.com/office/drawing/2014/main" id="{3A46ED20-7411-1F0C-4DB5-C740D5A9B042}"/>
              </a:ext>
            </a:extLst>
          </p:cNvPr>
          <p:cNvPicPr>
            <a:picLocks noChangeAspect="1"/>
          </p:cNvPicPr>
          <p:nvPr/>
        </p:nvPicPr>
        <p:blipFill>
          <a:blip r:embed="rId2"/>
          <a:stretch>
            <a:fillRect/>
          </a:stretch>
        </p:blipFill>
        <p:spPr>
          <a:xfrm>
            <a:off x="8225619" y="1909851"/>
            <a:ext cx="3845358" cy="4892931"/>
          </a:xfrm>
          <a:prstGeom prst="rect">
            <a:avLst/>
          </a:prstGeom>
        </p:spPr>
      </p:pic>
      <p:pic>
        <p:nvPicPr>
          <p:cNvPr id="7" name="Picture 6">
            <a:extLst>
              <a:ext uri="{FF2B5EF4-FFF2-40B4-BE49-F238E27FC236}">
                <a16:creationId xmlns:a16="http://schemas.microsoft.com/office/drawing/2014/main" id="{80D3ABA1-6D76-A525-A2A2-E69FB1BD272F}"/>
              </a:ext>
            </a:extLst>
          </p:cNvPr>
          <p:cNvPicPr>
            <a:picLocks noChangeAspect="1"/>
          </p:cNvPicPr>
          <p:nvPr/>
        </p:nvPicPr>
        <p:blipFill>
          <a:blip r:embed="rId3"/>
          <a:stretch>
            <a:fillRect/>
          </a:stretch>
        </p:blipFill>
        <p:spPr>
          <a:xfrm>
            <a:off x="6920753" y="199750"/>
            <a:ext cx="5150224" cy="1742557"/>
          </a:xfrm>
          <a:prstGeom prst="rect">
            <a:avLst/>
          </a:prstGeom>
        </p:spPr>
      </p:pic>
      <p:sp>
        <p:nvSpPr>
          <p:cNvPr id="8" name="TextBox 7">
            <a:extLst>
              <a:ext uri="{FF2B5EF4-FFF2-40B4-BE49-F238E27FC236}">
                <a16:creationId xmlns:a16="http://schemas.microsoft.com/office/drawing/2014/main" id="{235FEA80-459A-AFB5-B3E0-C1FD01CC34A8}"/>
              </a:ext>
            </a:extLst>
          </p:cNvPr>
          <p:cNvSpPr txBox="1"/>
          <p:nvPr/>
        </p:nvSpPr>
        <p:spPr>
          <a:xfrm>
            <a:off x="293268" y="5246703"/>
            <a:ext cx="6882397" cy="707886"/>
          </a:xfrm>
          <a:prstGeom prst="rect">
            <a:avLst/>
          </a:prstGeom>
          <a:noFill/>
        </p:spPr>
        <p:txBody>
          <a:bodyPr wrap="none" rtlCol="0">
            <a:spAutoFit/>
          </a:bodyPr>
          <a:lstStyle/>
          <a:p>
            <a:r>
              <a:rPr lang="en-US" sz="2000" dirty="0"/>
              <a:t>*Key = 48 (temperature) / 7 (date) truncated to 6 decimal places</a:t>
            </a:r>
          </a:p>
          <a:p>
            <a:r>
              <a:rPr lang="en-US" sz="2000" dirty="0"/>
              <a:t>6.857142</a:t>
            </a:r>
          </a:p>
        </p:txBody>
      </p:sp>
      <p:sp>
        <p:nvSpPr>
          <p:cNvPr id="22" name="TextBox 21">
            <a:extLst>
              <a:ext uri="{FF2B5EF4-FFF2-40B4-BE49-F238E27FC236}">
                <a16:creationId xmlns:a16="http://schemas.microsoft.com/office/drawing/2014/main" id="{6944166D-755E-2F67-5FD8-B945AE6FB84B}"/>
              </a:ext>
            </a:extLst>
          </p:cNvPr>
          <p:cNvSpPr txBox="1"/>
          <p:nvPr/>
        </p:nvSpPr>
        <p:spPr>
          <a:xfrm>
            <a:off x="820271" y="6011919"/>
            <a:ext cx="7073153" cy="646331"/>
          </a:xfrm>
          <a:prstGeom prst="rect">
            <a:avLst/>
          </a:prstGeom>
          <a:noFill/>
        </p:spPr>
        <p:txBody>
          <a:bodyPr wrap="square" rtlCol="0">
            <a:spAutoFit/>
          </a:bodyPr>
          <a:lstStyle/>
          <a:p>
            <a:r>
              <a:rPr lang="en-US" dirty="0"/>
              <a:t>Aside. If you have 9 friends and want to exchange secrets with all of them independently, how many keys do you need? How do you manage them?</a:t>
            </a:r>
          </a:p>
        </p:txBody>
      </p:sp>
      <p:sp>
        <p:nvSpPr>
          <p:cNvPr id="9" name="Rectangle: Rounded Corners 8">
            <a:extLst>
              <a:ext uri="{FF2B5EF4-FFF2-40B4-BE49-F238E27FC236}">
                <a16:creationId xmlns:a16="http://schemas.microsoft.com/office/drawing/2014/main" id="{F111A11C-FBAB-96AC-E1DA-0111D9D87883}"/>
              </a:ext>
            </a:extLst>
          </p:cNvPr>
          <p:cNvSpPr/>
          <p:nvPr/>
        </p:nvSpPr>
        <p:spPr>
          <a:xfrm>
            <a:off x="10300447" y="3429000"/>
            <a:ext cx="699247" cy="349624"/>
          </a:xfrm>
          <a:prstGeom prst="roundRect">
            <a:avLst/>
          </a:prstGeom>
          <a:solidFill>
            <a:srgbClr val="FFC000">
              <a:alpha val="3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A93E26DC-5DB0-E182-2738-33D83E000987}"/>
              </a:ext>
            </a:extLst>
          </p:cNvPr>
          <p:cNvSpPr>
            <a:spLocks noGrp="1"/>
          </p:cNvSpPr>
          <p:nvPr>
            <p:ph type="sldNum" sz="quarter" idx="12"/>
          </p:nvPr>
        </p:nvSpPr>
        <p:spPr/>
        <p:txBody>
          <a:bodyPr/>
          <a:lstStyle/>
          <a:p>
            <a:fld id="{2E0F7393-3E54-4036-BCA3-A975DB9EFB7F}" type="slidenum">
              <a:rPr lang="en-US" smtClean="0"/>
              <a:t>35</a:t>
            </a:fld>
            <a:endParaRPr lang="en-US"/>
          </a:p>
        </p:txBody>
      </p:sp>
      <p:sp>
        <p:nvSpPr>
          <p:cNvPr id="11" name="TextBox 10">
            <a:extLst>
              <a:ext uri="{FF2B5EF4-FFF2-40B4-BE49-F238E27FC236}">
                <a16:creationId xmlns:a16="http://schemas.microsoft.com/office/drawing/2014/main" id="{1EB09958-85DE-9C71-2027-DBC22663176E}"/>
              </a:ext>
            </a:extLst>
          </p:cNvPr>
          <p:cNvSpPr txBox="1"/>
          <p:nvPr/>
        </p:nvSpPr>
        <p:spPr>
          <a:xfrm>
            <a:off x="490989" y="276225"/>
            <a:ext cx="694421" cy="369332"/>
          </a:xfrm>
          <a:prstGeom prst="rect">
            <a:avLst/>
          </a:prstGeom>
          <a:noFill/>
        </p:spPr>
        <p:txBody>
          <a:bodyPr wrap="none" rtlCol="0">
            <a:spAutoFit/>
          </a:bodyPr>
          <a:lstStyle/>
          <a:p>
            <a:r>
              <a:rPr lang="en-US" dirty="0"/>
              <a:t>SKIP?</a:t>
            </a:r>
          </a:p>
        </p:txBody>
      </p:sp>
    </p:spTree>
    <p:extLst>
      <p:ext uri="{BB962C8B-B14F-4D97-AF65-F5344CB8AC3E}">
        <p14:creationId xmlns:p14="http://schemas.microsoft.com/office/powerpoint/2010/main" val="7482798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6EEAC-D610-5461-089D-F4CA8C7D50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FF478C-8C8C-34AD-2C45-61D0D53D0BCA}"/>
              </a:ext>
            </a:extLst>
          </p:cNvPr>
          <p:cNvSpPr>
            <a:spLocks noGrp="1"/>
          </p:cNvSpPr>
          <p:nvPr>
            <p:ph type="title"/>
          </p:nvPr>
        </p:nvSpPr>
        <p:spPr/>
        <p:txBody>
          <a:bodyPr/>
          <a:lstStyle/>
          <a:p>
            <a:r>
              <a:rPr lang="en-US" b="1" dirty="0"/>
              <a:t>Other </a:t>
            </a:r>
            <a:r>
              <a:rPr lang="en-US" b="1" dirty="0" err="1"/>
              <a:t>CipherFidget</a:t>
            </a:r>
            <a:r>
              <a:rPr lang="en-US" b="1" dirty="0"/>
              <a:t> Lessons (Codebreaking)</a:t>
            </a:r>
          </a:p>
        </p:txBody>
      </p:sp>
      <p:sp>
        <p:nvSpPr>
          <p:cNvPr id="3" name="Content Placeholder 2">
            <a:extLst>
              <a:ext uri="{FF2B5EF4-FFF2-40B4-BE49-F238E27FC236}">
                <a16:creationId xmlns:a16="http://schemas.microsoft.com/office/drawing/2014/main" id="{4C25D39E-B1A9-4B16-EE83-AFFD03CF8D89}"/>
              </a:ext>
            </a:extLst>
          </p:cNvPr>
          <p:cNvSpPr>
            <a:spLocks noGrp="1"/>
          </p:cNvSpPr>
          <p:nvPr>
            <p:ph idx="1"/>
          </p:nvPr>
        </p:nvSpPr>
        <p:spPr>
          <a:xfrm>
            <a:off x="838200" y="1690688"/>
            <a:ext cx="10515600" cy="548801"/>
          </a:xfrm>
        </p:spPr>
        <p:txBody>
          <a:bodyPr>
            <a:noAutofit/>
          </a:bodyPr>
          <a:lstStyle/>
          <a:p>
            <a:r>
              <a:rPr lang="en-US" sz="3600" dirty="0"/>
              <a:t>Known Plaintext Attack</a:t>
            </a:r>
          </a:p>
          <a:p>
            <a:pPr lvl="1"/>
            <a:r>
              <a:rPr lang="en-US" sz="3200" dirty="0"/>
              <a:t>Guessing likely words or phrases, or easy words like “I”, “IN”, “ON”, or “A” to solve part of the ciphertext, resulting in a quick crack.</a:t>
            </a:r>
          </a:p>
          <a:p>
            <a:pPr lvl="1"/>
            <a:r>
              <a:rPr lang="en-US" sz="3200" dirty="0"/>
              <a:t>Maybe you know the sender always starts letters with "DEAR" or ends with "SINCERELY." This partial knowledge is called a crib, and it can break even complex ciphers!</a:t>
            </a:r>
          </a:p>
          <a:p>
            <a:r>
              <a:rPr lang="en-US" sz="3600" dirty="0">
                <a:latin typeface="Courier New" panose="02070309020205020404" pitchFamily="49" charset="0"/>
                <a:cs typeface="Courier New" panose="02070309020205020404" pitchFamily="49" charset="0"/>
              </a:rPr>
              <a:t>T LX RZTYR ZY L ECTA TY L MZLE</a:t>
            </a:r>
          </a:p>
          <a:p>
            <a:r>
              <a:rPr lang="en-US" sz="3600" dirty="0">
                <a:latin typeface="Courier New" panose="02070309020205020404" pitchFamily="49" charset="0"/>
                <a:cs typeface="Courier New" panose="02070309020205020404" pitchFamily="49" charset="0"/>
              </a:rPr>
              <a:t>I AM GOING ON A TRIP IN A BOAT</a:t>
            </a:r>
          </a:p>
        </p:txBody>
      </p:sp>
      <p:sp>
        <p:nvSpPr>
          <p:cNvPr id="4" name="Slide Number Placeholder 3">
            <a:extLst>
              <a:ext uri="{FF2B5EF4-FFF2-40B4-BE49-F238E27FC236}">
                <a16:creationId xmlns:a16="http://schemas.microsoft.com/office/drawing/2014/main" id="{D4DC5BF9-1179-3541-306D-72B19DDCA0A5}"/>
              </a:ext>
            </a:extLst>
          </p:cNvPr>
          <p:cNvSpPr>
            <a:spLocks noGrp="1"/>
          </p:cNvSpPr>
          <p:nvPr>
            <p:ph type="sldNum" sz="quarter" idx="12"/>
          </p:nvPr>
        </p:nvSpPr>
        <p:spPr/>
        <p:txBody>
          <a:bodyPr/>
          <a:lstStyle/>
          <a:p>
            <a:fld id="{2E0F7393-3E54-4036-BCA3-A975DB9EFB7F}" type="slidenum">
              <a:rPr lang="en-US" smtClean="0"/>
              <a:t>36</a:t>
            </a:fld>
            <a:endParaRPr lang="en-US"/>
          </a:p>
        </p:txBody>
      </p:sp>
      <p:sp>
        <p:nvSpPr>
          <p:cNvPr id="5" name="TextBox 4">
            <a:extLst>
              <a:ext uri="{FF2B5EF4-FFF2-40B4-BE49-F238E27FC236}">
                <a16:creationId xmlns:a16="http://schemas.microsoft.com/office/drawing/2014/main" id="{18E7BBF1-FEDE-F0EA-CB4D-543810E96BB4}"/>
              </a:ext>
            </a:extLst>
          </p:cNvPr>
          <p:cNvSpPr txBox="1"/>
          <p:nvPr/>
        </p:nvSpPr>
        <p:spPr>
          <a:xfrm>
            <a:off x="490989" y="276225"/>
            <a:ext cx="694421" cy="369332"/>
          </a:xfrm>
          <a:prstGeom prst="rect">
            <a:avLst/>
          </a:prstGeom>
          <a:noFill/>
        </p:spPr>
        <p:txBody>
          <a:bodyPr wrap="none" rtlCol="0">
            <a:spAutoFit/>
          </a:bodyPr>
          <a:lstStyle/>
          <a:p>
            <a:r>
              <a:rPr lang="en-US" dirty="0"/>
              <a:t>SKIP?</a:t>
            </a:r>
          </a:p>
        </p:txBody>
      </p:sp>
    </p:spTree>
    <p:extLst>
      <p:ext uri="{BB962C8B-B14F-4D97-AF65-F5344CB8AC3E}">
        <p14:creationId xmlns:p14="http://schemas.microsoft.com/office/powerpoint/2010/main" val="5209240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1858</TotalTime>
  <Words>3396</Words>
  <Application>Microsoft Office PowerPoint</Application>
  <PresentationFormat>Widescreen</PresentationFormat>
  <Paragraphs>351</Paragraphs>
  <Slides>36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Blackadder ITC</vt:lpstr>
      <vt:lpstr>Calibri</vt:lpstr>
      <vt:lpstr>Calibri Light</vt:lpstr>
      <vt:lpstr>Courier New</vt:lpstr>
      <vt:lpstr>Office Theme</vt:lpstr>
      <vt:lpstr>Cyber Encryption. A Hands-on Experience</vt:lpstr>
      <vt:lpstr>What is Cyber Encryption</vt:lpstr>
      <vt:lpstr>Who uses and How Encryption Works</vt:lpstr>
      <vt:lpstr>Why and When is Encryption Useful</vt:lpstr>
      <vt:lpstr>Where is Encryption Used</vt:lpstr>
      <vt:lpstr>Introducing the CipherFidget</vt:lpstr>
      <vt:lpstr>CipherFidget Lesson 1 The Basic Substitution Cipher (monoalphabetic symmetric encryption)</vt:lpstr>
      <vt:lpstr>CipherFidget Lesson 1 Decryption &amp; Discussion  </vt:lpstr>
      <vt:lpstr>CipherFidget Lesson 2</vt:lpstr>
      <vt:lpstr>CipherFidget Lesson 2 Discussion</vt:lpstr>
      <vt:lpstr>CipherFidget Lesson 2a  Key-Based Offsets… Do a different ROT before every letter….. Key=3 1 7 5  </vt:lpstr>
      <vt:lpstr>CipherFidget Lesson 3</vt:lpstr>
      <vt:lpstr>CipherFidget Lesson 3 Discussion</vt:lpstr>
      <vt:lpstr>Want to Get More Complicated?</vt:lpstr>
      <vt:lpstr>CipherFidget Lesson 3A Using 3 Rings (polyalphabetic)</vt:lpstr>
      <vt:lpstr>The Enigma used linked randomized rings for German encryption in WWII</vt:lpstr>
      <vt:lpstr>A Different Key Structure: Block Encryption and Transposition</vt:lpstr>
      <vt:lpstr>A Look Under the Hood: Binary Representation</vt:lpstr>
      <vt:lpstr>Binary Logic Operations are Core to Encryption</vt:lpstr>
      <vt:lpstr>Applying XOR to Binary Encryption</vt:lpstr>
      <vt:lpstr>Applying XOR to Binary Decryption</vt:lpstr>
      <vt:lpstr>The (unique) Key is the sole secret, and must be kept secret. Keys must be exchanged via secure channels Key management is the downfall of symmetric key encryption. </vt:lpstr>
      <vt:lpstr>Public-Key Encryption (PKI*) Concepts</vt:lpstr>
      <vt:lpstr>Creating Public-Key Encryption (PKI) Keys (Asymmetric encryption.. approximate example)</vt:lpstr>
      <vt:lpstr>More About PKI Keys</vt:lpstr>
      <vt:lpstr>Using PKI to Send an Encrypted Message</vt:lpstr>
      <vt:lpstr>What Happens if the Man-In-The-Middle is Successful?</vt:lpstr>
      <vt:lpstr>Welcome to Hashes (Bonus material)</vt:lpstr>
      <vt:lpstr>Using PKI and Hashes to Verify Message Integrity and Sender Verification (Bonus)</vt:lpstr>
      <vt:lpstr>Asymmetric Key Use in 20 Words or Less</vt:lpstr>
      <vt:lpstr>Cyber Encryption. A Hands-on Experience</vt:lpstr>
      <vt:lpstr>Other CipherFidget Lessons (Codebreaking)</vt:lpstr>
      <vt:lpstr>Other CipherFidget Lessons (Codebreaking)</vt:lpstr>
      <vt:lpstr>Public-Key Encryption (PKI) Process</vt:lpstr>
      <vt:lpstr>Some Ideas for Key Exchange</vt:lpstr>
      <vt:lpstr>Other CipherFidget Lessons (Codebreaking)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Barry Hudson</dc:creator>
  <cp:lastModifiedBy>Barry Hudson</cp:lastModifiedBy>
  <cp:revision>140</cp:revision>
  <cp:lastPrinted>2026-10-08T17:46:57Z</cp:lastPrinted>
  <dcterms:created xsi:type="dcterms:W3CDTF">2026-01-24T16:43:43Z</dcterms:created>
  <dcterms:modified xsi:type="dcterms:W3CDTF">2026-11-05T23:25:45Z</dcterms:modified>
</cp:coreProperties>
</file>